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2"/>
  </p:notesMasterIdLst>
  <p:handoutMasterIdLst>
    <p:handoutMasterId r:id="rId43"/>
  </p:handoutMasterIdLst>
  <p:sldIdLst>
    <p:sldId id="266" r:id="rId2"/>
    <p:sldId id="267" r:id="rId3"/>
    <p:sldId id="257" r:id="rId4"/>
    <p:sldId id="268" r:id="rId5"/>
    <p:sldId id="269" r:id="rId6"/>
    <p:sldId id="262" r:id="rId7"/>
    <p:sldId id="270" r:id="rId8"/>
    <p:sldId id="271" r:id="rId9"/>
    <p:sldId id="272" r:id="rId10"/>
    <p:sldId id="273" r:id="rId11"/>
    <p:sldId id="263" r:id="rId12"/>
    <p:sldId id="274" r:id="rId13"/>
    <p:sldId id="275" r:id="rId14"/>
    <p:sldId id="277" r:id="rId15"/>
    <p:sldId id="278" r:id="rId16"/>
    <p:sldId id="281" r:id="rId17"/>
    <p:sldId id="282" r:id="rId18"/>
    <p:sldId id="283" r:id="rId19"/>
    <p:sldId id="284" r:id="rId20"/>
    <p:sldId id="287" r:id="rId21"/>
    <p:sldId id="285" r:id="rId22"/>
    <p:sldId id="288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91" r:id="rId35"/>
    <p:sldId id="303" r:id="rId36"/>
    <p:sldId id="304" r:id="rId37"/>
    <p:sldId id="305" r:id="rId38"/>
    <p:sldId id="265" r:id="rId39"/>
    <p:sldId id="306" r:id="rId40"/>
    <p:sldId id="307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Dana" panose="00000500000000000000" pitchFamily="2" charset="-78"/>
      <p:regular r:id="rId51"/>
    </p:embeddedFont>
    <p:embeddedFont>
      <p:font typeface="Kalameh" pitchFamily="2" charset="-78"/>
      <p:regular r:id="rId52"/>
    </p:embeddedFont>
    <p:embeddedFont>
      <p:font typeface="Kalameh Black" pitchFamily="2" charset="-78"/>
      <p:bold r:id="rId53"/>
    </p:embeddedFont>
    <p:embeddedFont>
      <p:font typeface="Kalameh ExtraLight" pitchFamily="2" charset="-78"/>
      <p:regular r:id="rId54"/>
    </p:embeddedFont>
    <p:embeddedFont>
      <p:font typeface="Kalameh Medium" pitchFamily="2" charset="-78"/>
      <p:regular r:id="rId55"/>
    </p:embeddedFont>
    <p:embeddedFont>
      <p:font typeface="KalamehFaNum ExtraBold" pitchFamily="2" charset="-78"/>
      <p:bold r:id="rId56"/>
    </p:embeddedFont>
    <p:embeddedFont>
      <p:font typeface="Lalezar" panose="00000500000000000000" pitchFamily="2" charset="-78"/>
      <p:regular r:id="rId57"/>
    </p:embeddedFont>
    <p:embeddedFont>
      <p:font typeface="Tw Cen MT" panose="020B0602020104020603" pitchFamily="34" charset="0"/>
      <p:regular r:id="rId58"/>
      <p:bold r:id="rId59"/>
      <p:italic r:id="rId60"/>
      <p:boldItalic r:id="rId61"/>
    </p:embeddedFont>
    <p:embeddedFont>
      <p:font typeface="Vazir" panose="020B0604020202020204" charset="0"/>
      <p:regular r:id="rId62"/>
      <p:bold r:id="rId63"/>
    </p:embeddedFont>
  </p:embeddedFontLst>
  <p:defaultTextStyle>
    <a:defPPr>
      <a:defRPr lang="en-US"/>
    </a:defPPr>
    <a:lvl1pPr marL="0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2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4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9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2B6D"/>
    <a:srgbClr val="C3073F"/>
    <a:srgbClr val="D9D9D9"/>
    <a:srgbClr val="363062"/>
    <a:srgbClr val="5E3066"/>
    <a:srgbClr val="FFFFFF"/>
    <a:srgbClr val="A02D6C"/>
    <a:srgbClr val="762F68"/>
    <a:srgbClr val="B02A6D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721" autoAdjust="0"/>
  </p:normalViewPr>
  <p:slideViewPr>
    <p:cSldViewPr snapToGrid="0">
      <p:cViewPr varScale="1">
        <p:scale>
          <a:sx n="136" d="100"/>
          <a:sy n="136" d="100"/>
        </p:scale>
        <p:origin x="90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C38DFF-40DE-4DBC-AAC0-6E7318434C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96F73-669C-43FF-8BE2-07E4D6905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B2268-6C9F-42D1-89DF-D1D4ADE486FB}" type="datetimeFigureOut">
              <a:rPr lang="en-001" smtClean="0"/>
              <a:t>06/03/2024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A4A9-7612-4250-B879-AB4FB36C5D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537C5-F678-4E78-B24C-61BB594DC5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2F408-1A9C-4D9A-BF6E-987506AD58F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29507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EA69-CE2F-47AA-8065-32839C1500E3}" type="datetimeFigureOut">
              <a:rPr lang="en-001" smtClean="0"/>
              <a:t>06/03/2024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57ED6-C36B-4298-9082-DEAED1E09B7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8151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2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4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95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18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13032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31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6648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32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022175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33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6155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19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06281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49669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25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6934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8040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27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76246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28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2724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29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68575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96990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E938-16A1-4EF3-81FA-11A52CE14220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28" y="4767264"/>
            <a:ext cx="385102" cy="273844"/>
          </a:xfrm>
        </p:spPr>
        <p:txBody>
          <a:bodyPr/>
          <a:lstStyle>
            <a:lvl1pPr>
              <a:defRPr lang="en-001" sz="1053" kern="1200" smtClean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KalamehFaNum ExtraBold" pitchFamily="2" charset="-78"/>
                <a:ea typeface="+mn-ea"/>
                <a:cs typeface="KalamehFaNum ExtraBold" pitchFamily="2" charset="-78"/>
              </a:defRPr>
            </a:lvl1pPr>
          </a:lstStyle>
          <a:p>
            <a:fld id="{6E7DB0E6-C177-4FBE-BE2B-58A25A4C21F6}" type="slidenum">
              <a:rPr lang="en-001" smtClean="0"/>
              <a:pPr/>
              <a:t>‹#›</a:t>
            </a:fld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90992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4D08-7C32-4A74-AAEE-7957A66BE835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54272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9924-2CEA-4AC4-BD41-1F2203CAC4FD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63369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>
            <a:noAutofit/>
          </a:bodyPr>
          <a:lstStyle>
            <a:lvl1pPr marL="0" algn="r" defTabSz="685783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3911" y="1185592"/>
            <a:ext cx="6773449" cy="3263504"/>
          </a:xfrm>
        </p:spPr>
        <p:txBody>
          <a:bodyPr/>
          <a:lstStyle>
            <a:lvl1pPr algn="r" rtl="1">
              <a:defRPr lang="en-US" sz="18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1pPr>
            <a:lvl2pPr algn="r" rtl="1">
              <a:defRPr lang="en-US" sz="16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2pPr>
            <a:lvl3pPr algn="r" rtl="1">
              <a:defRPr lang="en-US" sz="14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3pPr>
            <a:lvl4pPr algn="r" rtl="1">
              <a:defRPr lang="en-US" sz="14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4pPr>
            <a:lvl5pPr algn="r" rtl="1">
              <a:defRPr lang="en-US" sz="12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9D37-498A-495C-AE1A-DE6AEC97E263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8330" y="4767264"/>
            <a:ext cx="391258" cy="273844"/>
          </a:xfrm>
        </p:spPr>
        <p:txBody>
          <a:bodyPr/>
          <a:lstStyle>
            <a:lvl1pPr>
              <a:defRPr lang="en-001" sz="1053" kern="1200" smtClean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KalamehFaNum ExtraBold" pitchFamily="2" charset="-78"/>
                <a:ea typeface="+mn-ea"/>
                <a:cs typeface="KalamehFaNum ExtraBold" pitchFamily="2" charset="-78"/>
              </a:defRPr>
            </a:lvl1pPr>
          </a:lstStyle>
          <a:p>
            <a:fld id="{6E7DB0E6-C177-4FBE-BE2B-58A25A4C21F6}" type="slidenum">
              <a:rPr lang="en-001" smtClean="0"/>
              <a:pPr/>
              <a:t>‹#›</a:t>
            </a:fld>
            <a:endParaRPr lang="en-001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BB9D6C5-454B-435B-851F-A842120E8D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44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D047-F780-48B3-BD66-58E71442B388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74591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98842-3EC8-4FA6-A976-3D0C6F3A567E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596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7A59-A55A-44D4-BAA8-056956A14E7F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6967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1528-C6F9-4137-86C4-B2955C060302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0101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FAAB-E1BA-48D7-A1F8-536E5322C044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44424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AA7-30B0-48EA-A785-7970CAD56E8E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7679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B6B7-5EC0-4BAC-8C45-02C8D41547FA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87918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47881-96AD-4A49-954F-C61B770220A6}" type="datetime8">
              <a:rPr lang="en-001" smtClean="0"/>
              <a:t>06/03/2024 9:26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6811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54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17" Type="http://schemas.microsoft.com/office/2007/relationships/hdphoto" Target="../media/hdphoto4.wdp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58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60.png"/><Relationship Id="rId10" Type="http://schemas.openxmlformats.org/officeDocument/2006/relationships/image" Target="../media/image10.svg"/><Relationship Id="rId4" Type="http://schemas.openxmlformats.org/officeDocument/2006/relationships/image" Target="../media/image44.sv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6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62.png"/><Relationship Id="rId10" Type="http://schemas.openxmlformats.org/officeDocument/2006/relationships/image" Target="../media/image10.svg"/><Relationship Id="rId19" Type="http://schemas.openxmlformats.org/officeDocument/2006/relationships/image" Target="../media/image66.png"/><Relationship Id="rId4" Type="http://schemas.openxmlformats.org/officeDocument/2006/relationships/image" Target="../media/image44.sv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microsoft.com/office/2007/relationships/hdphoto" Target="../media/hdphoto1.wdp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67.png"/><Relationship Id="rId10" Type="http://schemas.openxmlformats.org/officeDocument/2006/relationships/image" Target="../media/image10.svg"/><Relationship Id="rId4" Type="http://schemas.openxmlformats.org/officeDocument/2006/relationships/image" Target="../media/image44.sv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openxmlformats.org/officeDocument/2006/relationships/image" Target="../media/image74.png"/><Relationship Id="rId3" Type="http://schemas.openxmlformats.org/officeDocument/2006/relationships/image" Target="../media/image68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17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75.png"/><Relationship Id="rId4" Type="http://schemas.openxmlformats.org/officeDocument/2006/relationships/image" Target="../media/image13.png"/><Relationship Id="rId9" Type="http://schemas.openxmlformats.org/officeDocument/2006/relationships/image" Target="../media/image69.svg"/><Relationship Id="rId1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80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8.svg"/><Relationship Id="rId1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82.png"/><Relationship Id="rId7" Type="http://schemas.openxmlformats.org/officeDocument/2006/relationships/image" Target="../media/image13.png"/><Relationship Id="rId12" Type="http://schemas.openxmlformats.org/officeDocument/2006/relationships/image" Target="../media/image78.svg"/><Relationship Id="rId2" Type="http://schemas.openxmlformats.org/officeDocument/2006/relationships/image" Target="../media/image81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83.png"/><Relationship Id="rId9" Type="http://schemas.openxmlformats.org/officeDocument/2006/relationships/image" Target="../media/image7.png"/><Relationship Id="rId14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84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91.png"/><Relationship Id="rId3" Type="http://schemas.openxmlformats.org/officeDocument/2006/relationships/image" Target="../media/image5.png"/><Relationship Id="rId21" Type="http://schemas.openxmlformats.org/officeDocument/2006/relationships/image" Target="../media/image94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87.png"/><Relationship Id="rId10" Type="http://schemas.openxmlformats.org/officeDocument/2006/relationships/image" Target="../media/image78.svg"/><Relationship Id="rId19" Type="http://schemas.openxmlformats.org/officeDocument/2006/relationships/image" Target="../media/image92.pn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88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98.png"/><Relationship Id="rId3" Type="http://schemas.openxmlformats.org/officeDocument/2006/relationships/image" Target="../media/image5.png"/><Relationship Id="rId21" Type="http://schemas.openxmlformats.org/officeDocument/2006/relationships/image" Target="../media/image99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6" Type="http://schemas.openxmlformats.org/officeDocument/2006/relationships/slide" Target="slide29.xml"/><Relationship Id="rId20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95.png"/><Relationship Id="rId23" Type="http://schemas.openxmlformats.org/officeDocument/2006/relationships/image" Target="../media/image990.png"/><Relationship Id="rId10" Type="http://schemas.openxmlformats.org/officeDocument/2006/relationships/image" Target="../media/image78.svg"/><Relationship Id="rId19" Type="http://schemas.openxmlformats.org/officeDocument/2006/relationships/slide" Target="slide30.xml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Relationship Id="rId22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0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openxmlformats.org/officeDocument/2006/relationships/image" Target="../media/image19.sv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17" Type="http://schemas.openxmlformats.org/officeDocument/2006/relationships/image" Target="../media/image18.png"/><Relationship Id="rId2" Type="http://schemas.openxmlformats.org/officeDocument/2006/relationships/image" Target="../media/image5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3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6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11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9.png"/><Relationship Id="rId10" Type="http://schemas.openxmlformats.org/officeDocument/2006/relationships/image" Target="../media/image78.svg"/><Relationship Id="rId19" Type="http://schemas.openxmlformats.org/officeDocument/2006/relationships/image" Target="../media/image113.pn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11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15.png"/><Relationship Id="rId10" Type="http://schemas.openxmlformats.org/officeDocument/2006/relationships/image" Target="../media/image78.svg"/><Relationship Id="rId19" Type="http://schemas.openxmlformats.org/officeDocument/2006/relationships/image" Target="../media/image119.pn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5" Type="http://schemas.openxmlformats.org/officeDocument/2006/relationships/image" Target="../media/image123.pn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Relationship Id="rId14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2.xml"/><Relationship Id="rId18" Type="http://schemas.openxmlformats.org/officeDocument/2006/relationships/image" Target="../media/image12.svg"/><Relationship Id="rId3" Type="http://schemas.openxmlformats.org/officeDocument/2006/relationships/image" Target="../media/image1.png"/><Relationship Id="rId21" Type="http://schemas.openxmlformats.org/officeDocument/2006/relationships/image" Target="../media/image14.svg"/><Relationship Id="rId7" Type="http://schemas.openxmlformats.org/officeDocument/2006/relationships/slide" Target="slide11.xml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" Type="http://schemas.openxmlformats.org/officeDocument/2006/relationships/image" Target="../media/image124.png"/><Relationship Id="rId16" Type="http://schemas.openxmlformats.org/officeDocument/2006/relationships/slide" Target="slide6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slide" Target="slide3.xml"/><Relationship Id="rId19" Type="http://schemas.openxmlformats.org/officeDocument/2006/relationships/slide" Target="slide34.xml"/><Relationship Id="rId4" Type="http://schemas.openxmlformats.org/officeDocument/2006/relationships/image" Target="../media/image2.svg"/><Relationship Id="rId9" Type="http://schemas.openxmlformats.org/officeDocument/2006/relationships/image" Target="../media/image6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3.png"/><Relationship Id="rId10" Type="http://schemas.openxmlformats.org/officeDocument/2006/relationships/image" Target="../media/image1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0.png"/><Relationship Id="rId1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31.png"/><Relationship Id="rId10" Type="http://schemas.openxmlformats.org/officeDocument/2006/relationships/image" Target="../media/image1.png"/><Relationship Id="rId19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43.svg"/><Relationship Id="rId7" Type="http://schemas.openxmlformats.org/officeDocument/2006/relationships/image" Target="../media/image8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37.svg"/><Relationship Id="rId23" Type="http://schemas.microsoft.com/office/2007/relationships/hdphoto" Target="../media/hdphoto1.wdp"/><Relationship Id="rId10" Type="http://schemas.openxmlformats.org/officeDocument/2006/relationships/image" Target="../media/image1.png"/><Relationship Id="rId19" Type="http://schemas.openxmlformats.org/officeDocument/2006/relationships/image" Target="../media/image41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36.png"/><Relationship Id="rId2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6BE5B58-4216-4882-805E-9824BBFA1354}"/>
              </a:ext>
            </a:extLst>
          </p:cNvPr>
          <p:cNvGrpSpPr/>
          <p:nvPr/>
        </p:nvGrpSpPr>
        <p:grpSpPr>
          <a:xfrm rot="19248529">
            <a:off x="1678253" y="-196544"/>
            <a:ext cx="64309" cy="798324"/>
            <a:chOff x="8635891" y="971644"/>
            <a:chExt cx="118500" cy="63453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7D79DA-88FB-43D4-B64E-6C3D2E8A387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CAF3C8E-3974-49D8-9093-0C0EEFCC4A2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40A0E8-55E1-41A1-9294-C1D99F57B2B4}"/>
              </a:ext>
            </a:extLst>
          </p:cNvPr>
          <p:cNvSpPr/>
          <p:nvPr/>
        </p:nvSpPr>
        <p:spPr>
          <a:xfrm rot="8421973" flipH="1">
            <a:off x="2259972" y="-596795"/>
            <a:ext cx="71117" cy="212659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B48CF10-9D03-4494-9851-1A914C169584}"/>
              </a:ext>
            </a:extLst>
          </p:cNvPr>
          <p:cNvSpPr/>
          <p:nvPr/>
        </p:nvSpPr>
        <p:spPr>
          <a:xfrm rot="1084508">
            <a:off x="8215030" y="3410384"/>
            <a:ext cx="45719" cy="18849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63062"/>
              </a:gs>
              <a:gs pos="100000">
                <a:srgbClr val="B02A6D"/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0488E03-246A-451D-986D-7E1D6CC495E6}"/>
              </a:ext>
            </a:extLst>
          </p:cNvPr>
          <p:cNvSpPr/>
          <p:nvPr/>
        </p:nvSpPr>
        <p:spPr>
          <a:xfrm>
            <a:off x="0" y="-5029200"/>
            <a:ext cx="748232" cy="11242517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213161"/>
            <a:ext cx="748232" cy="75779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6AA5A-3DC6-4349-986D-817DB7A5D440}"/>
              </a:ext>
            </a:extLst>
          </p:cNvPr>
          <p:cNvSpPr/>
          <p:nvPr/>
        </p:nvSpPr>
        <p:spPr>
          <a:xfrm>
            <a:off x="1333294" y="667919"/>
            <a:ext cx="6574047" cy="3807664"/>
          </a:xfrm>
          <a:prstGeom prst="roundRect">
            <a:avLst>
              <a:gd name="adj" fmla="val 3615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FD7130-EE97-4159-82FA-080D9A9DF793}"/>
              </a:ext>
            </a:extLst>
          </p:cNvPr>
          <p:cNvGrpSpPr/>
          <p:nvPr/>
        </p:nvGrpSpPr>
        <p:grpSpPr>
          <a:xfrm rot="5400000">
            <a:off x="4549141" y="469864"/>
            <a:ext cx="45719" cy="5173991"/>
            <a:chOff x="8635891" y="971644"/>
            <a:chExt cx="118500" cy="634539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17ED321B-6A06-47C5-BBA2-39C0324C891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C3BC32B-8F13-4909-9299-06573EAEBFD3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026" name="Picture 2" descr="دانلود PNG عکس بسم الله سیاه قلم - Bismillah PNG Text">
            <a:extLst>
              <a:ext uri="{FF2B5EF4-FFF2-40B4-BE49-F238E27FC236}">
                <a16:creationId xmlns:a16="http://schemas.microsoft.com/office/drawing/2014/main" id="{6E6190E5-31D8-4771-B0D8-17745707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96" y="799089"/>
            <a:ext cx="1577009" cy="102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A648242-DC42-45CD-B0AF-7CD8021091E6}"/>
              </a:ext>
            </a:extLst>
          </p:cNvPr>
          <p:cNvSpPr/>
          <p:nvPr/>
        </p:nvSpPr>
        <p:spPr>
          <a:xfrm>
            <a:off x="3137152" y="3191018"/>
            <a:ext cx="2869696" cy="9787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1600" b="1" dirty="0">
                <a:latin typeface="Kalameh ExtraLight" pitchFamily="2" charset="-78"/>
                <a:cs typeface="Kalameh ExtraLight" pitchFamily="2" charset="-78"/>
              </a:rPr>
              <a:t>دانشجو: حمید عرب سرخی</a:t>
            </a:r>
          </a:p>
          <a:p>
            <a:pPr algn="ctr" rtl="1">
              <a:lnSpc>
                <a:spcPct val="120000"/>
              </a:lnSpc>
            </a:pPr>
            <a:r>
              <a:rPr lang="fa-IR" sz="1600" b="1" dirty="0">
                <a:latin typeface="Kalameh ExtraLight" pitchFamily="2" charset="-78"/>
                <a:cs typeface="Kalameh ExtraLight" pitchFamily="2" charset="-78"/>
              </a:rPr>
              <a:t>استاد راهنما: دکتر سعید عبادالهی</a:t>
            </a:r>
          </a:p>
          <a:p>
            <a:pPr algn="ctr" rtl="1">
              <a:lnSpc>
                <a:spcPct val="120000"/>
              </a:lnSpc>
            </a:pPr>
            <a:r>
              <a:rPr lang="fa-IR" sz="1600" b="1" dirty="0">
                <a:latin typeface="Kalameh ExtraLight" pitchFamily="2" charset="-78"/>
                <a:cs typeface="Kalameh ExtraLight" pitchFamily="2" charset="-78"/>
              </a:rPr>
              <a:t>تاریخ: </a:t>
            </a:r>
            <a:r>
              <a:rPr lang="fa-IR" sz="1600" b="1" dirty="0">
                <a:latin typeface="Kalameh ExtraLight" pitchFamily="2" charset="-78"/>
                <a:cs typeface="B Yas" panose="00000400000000000000" pitchFamily="2" charset="-78"/>
              </a:rPr>
              <a:t>1402/12/19</a:t>
            </a:r>
            <a:endParaRPr lang="en-001" sz="1600" b="1" dirty="0">
              <a:latin typeface="Kalameh ExtraLight" pitchFamily="2" charset="-78"/>
              <a:cs typeface="B Yas" panose="00000400000000000000" pitchFamily="2" charset="-7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BC1277-F086-4844-B1EA-3F5E7A65A025}"/>
              </a:ext>
            </a:extLst>
          </p:cNvPr>
          <p:cNvSpPr/>
          <p:nvPr/>
        </p:nvSpPr>
        <p:spPr>
          <a:xfrm>
            <a:off x="2610319" y="2193185"/>
            <a:ext cx="3923361" cy="7571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b="1" dirty="0">
                <a:latin typeface="Kalameh" pitchFamily="2" charset="-78"/>
                <a:cs typeface="Kalameh" pitchFamily="2" charset="-78"/>
              </a:rPr>
              <a:t>بهبود دقت موقعیت‌یابی مبتني بر </a:t>
            </a:r>
            <a:r>
              <a:rPr lang="en-US" b="1" dirty="0">
                <a:latin typeface="Kalameh" pitchFamily="2" charset="-78"/>
                <a:cs typeface="Kalameh" pitchFamily="2" charset="-78"/>
              </a:rPr>
              <a:t>RSS</a:t>
            </a:r>
            <a:r>
              <a:rPr lang="fa-IR" b="1" dirty="0">
                <a:latin typeface="Kalameh" pitchFamily="2" charset="-78"/>
                <a:cs typeface="Kalameh" pitchFamily="2" charset="-78"/>
              </a:rPr>
              <a:t> بااستفاده از الگوریتم‌های يادگيری گروهی</a:t>
            </a:r>
            <a:endParaRPr lang="en-001" b="1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9B5B84-5440-451B-BDE9-67B4FA29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</a:t>
            </a:fld>
            <a:endParaRPr lang="en-0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0E1C57-E59F-44ED-86C7-B48B75C97B3B}"/>
              </a:ext>
            </a:extLst>
          </p:cNvPr>
          <p:cNvGrpSpPr/>
          <p:nvPr/>
        </p:nvGrpSpPr>
        <p:grpSpPr>
          <a:xfrm rot="11850491">
            <a:off x="8616273" y="1432396"/>
            <a:ext cx="146786" cy="4168821"/>
            <a:chOff x="8625836" y="541247"/>
            <a:chExt cx="146786" cy="416882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7071CBC-25A6-49D1-813A-CC4CC1059E86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474D74-246C-480A-AF9E-C1160C1B4D56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32A68F2-C736-4C1B-B06A-EDF0F3C0E324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70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10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710" y="470656"/>
            <a:ext cx="3657650" cy="559652"/>
          </a:xfrm>
        </p:spPr>
        <p:txBody>
          <a:bodyPr/>
          <a:lstStyle/>
          <a:p>
            <a:r>
              <a:rPr lang="fa-IR" sz="2800" dirty="0"/>
              <a:t>روش‌های موقعیت‌یابی</a:t>
            </a:r>
            <a:endParaRPr lang="en-001" sz="2800" dirty="0"/>
          </a:p>
        </p:txBody>
      </p:sp>
      <p:sp>
        <p:nvSpPr>
          <p:cNvPr id="92" name="Content Placeholder 57">
            <a:extLst>
              <a:ext uri="{FF2B5EF4-FFF2-40B4-BE49-F238E27FC236}">
                <a16:creationId xmlns:a16="http://schemas.microsoft.com/office/drawing/2014/main" id="{AF397F20-3F60-4727-9ECF-971D71895424}"/>
              </a:ext>
            </a:extLst>
          </p:cNvPr>
          <p:cNvSpPr txBox="1">
            <a:spLocks/>
          </p:cNvSpPr>
          <p:nvPr/>
        </p:nvSpPr>
        <p:spPr>
          <a:xfrm>
            <a:off x="1538527" y="520634"/>
            <a:ext cx="2847007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1400" dirty="0"/>
              <a:t>روش‌های پایه و یادگیری ماشین</a:t>
            </a:r>
            <a:endParaRPr lang="en-US" sz="1400" dirty="0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A80FDDE-770C-4958-A02A-03B0CF84929E}"/>
              </a:ext>
            </a:extLst>
          </p:cNvPr>
          <p:cNvGrpSpPr/>
          <p:nvPr/>
        </p:nvGrpSpPr>
        <p:grpSpPr>
          <a:xfrm>
            <a:off x="5149629" y="3048705"/>
            <a:ext cx="1010080" cy="1010081"/>
            <a:chOff x="4698426" y="4190135"/>
            <a:chExt cx="1484524" cy="1484525"/>
          </a:xfrm>
        </p:grpSpPr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2A66DBAB-3CF6-47D7-A9AB-8423A27C53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9" y="267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7" name="Oval 19">
              <a:extLst>
                <a:ext uri="{FF2B5EF4-FFF2-40B4-BE49-F238E27FC236}">
                  <a16:creationId xmlns:a16="http://schemas.microsoft.com/office/drawing/2014/main" id="{8D56D45A-B20B-4551-8AC9-D48387569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0C242B9-D690-4421-9C41-A81E69FA0ECC}"/>
              </a:ext>
            </a:extLst>
          </p:cNvPr>
          <p:cNvGrpSpPr/>
          <p:nvPr/>
        </p:nvGrpSpPr>
        <p:grpSpPr>
          <a:xfrm>
            <a:off x="6039227" y="3048705"/>
            <a:ext cx="1010080" cy="1010081"/>
            <a:chOff x="6005876" y="4190135"/>
            <a:chExt cx="1484524" cy="1484525"/>
          </a:xfrm>
        </p:grpSpPr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205281E8-CE00-4FF0-B294-A1F289055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87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6 w 304"/>
                <a:gd name="T13" fmla="*/ 152 h 304"/>
                <a:gd name="T14" fmla="*/ 152 w 304"/>
                <a:gd name="T15" fmla="*/ 36 h 304"/>
                <a:gd name="T16" fmla="*/ 267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6" y="216"/>
                    <a:pt x="36" y="152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5" y="36"/>
                    <a:pt x="267" y="88"/>
                    <a:pt x="267" y="152"/>
                  </a:cubicBezTo>
                  <a:cubicBezTo>
                    <a:pt x="267" y="216"/>
                    <a:pt x="215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0" name="Oval 22">
              <a:extLst>
                <a:ext uri="{FF2B5EF4-FFF2-40B4-BE49-F238E27FC236}">
                  <a16:creationId xmlns:a16="http://schemas.microsoft.com/office/drawing/2014/main" id="{11CBFCC1-3153-4A5A-B20F-E108313BC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948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43AA146-5BBA-415F-AEE9-6EAC44A3C0D5}"/>
              </a:ext>
            </a:extLst>
          </p:cNvPr>
          <p:cNvGrpSpPr/>
          <p:nvPr/>
        </p:nvGrpSpPr>
        <p:grpSpPr>
          <a:xfrm>
            <a:off x="6480524" y="2280989"/>
            <a:ext cx="1010080" cy="1007279"/>
            <a:chOff x="6654455" y="3061815"/>
            <a:chExt cx="1484524" cy="1480407"/>
          </a:xfrm>
        </p:grpSpPr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34146D0B-2D07-4610-8143-D6EA73984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455" y="3061815"/>
              <a:ext cx="1484524" cy="1480407"/>
            </a:xfrm>
            <a:custGeom>
              <a:avLst/>
              <a:gdLst>
                <a:gd name="T0" fmla="*/ 152 w 304"/>
                <a:gd name="T1" fmla="*/ 0 h 303"/>
                <a:gd name="T2" fmla="*/ 0 w 304"/>
                <a:gd name="T3" fmla="*/ 151 h 303"/>
                <a:gd name="T4" fmla="*/ 152 w 304"/>
                <a:gd name="T5" fmla="*/ 303 h 303"/>
                <a:gd name="T6" fmla="*/ 304 w 304"/>
                <a:gd name="T7" fmla="*/ 151 h 303"/>
                <a:gd name="T8" fmla="*/ 152 w 304"/>
                <a:gd name="T9" fmla="*/ 0 h 303"/>
                <a:gd name="T10" fmla="*/ 152 w 304"/>
                <a:gd name="T11" fmla="*/ 267 h 303"/>
                <a:gd name="T12" fmla="*/ 37 w 304"/>
                <a:gd name="T13" fmla="*/ 151 h 303"/>
                <a:gd name="T14" fmla="*/ 152 w 304"/>
                <a:gd name="T15" fmla="*/ 36 h 303"/>
                <a:gd name="T16" fmla="*/ 268 w 304"/>
                <a:gd name="T17" fmla="*/ 151 h 303"/>
                <a:gd name="T18" fmla="*/ 152 w 304"/>
                <a:gd name="T19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152" y="0"/>
                  </a:moveTo>
                  <a:cubicBezTo>
                    <a:pt x="68" y="0"/>
                    <a:pt x="0" y="68"/>
                    <a:pt x="0" y="151"/>
                  </a:cubicBezTo>
                  <a:cubicBezTo>
                    <a:pt x="0" y="235"/>
                    <a:pt x="68" y="303"/>
                    <a:pt x="152" y="303"/>
                  </a:cubicBezTo>
                  <a:cubicBezTo>
                    <a:pt x="236" y="303"/>
                    <a:pt x="304" y="235"/>
                    <a:pt x="304" y="151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7" y="215"/>
                    <a:pt x="37" y="151"/>
                  </a:cubicBezTo>
                  <a:cubicBezTo>
                    <a:pt x="37" y="88"/>
                    <a:pt x="88" y="36"/>
                    <a:pt x="152" y="36"/>
                  </a:cubicBezTo>
                  <a:cubicBezTo>
                    <a:pt x="216" y="36"/>
                    <a:pt x="268" y="88"/>
                    <a:pt x="268" y="151"/>
                  </a:cubicBezTo>
                  <a:cubicBezTo>
                    <a:pt x="268" y="215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3" name="Oval 7">
              <a:extLst>
                <a:ext uri="{FF2B5EF4-FFF2-40B4-BE49-F238E27FC236}">
                  <a16:creationId xmlns:a16="http://schemas.microsoft.com/office/drawing/2014/main" id="{A19C059E-0C21-4009-A898-6615FA91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45" y="3238887"/>
              <a:ext cx="1128320" cy="1126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25DDAA2-BFFE-44B7-B5F8-5FBB745728AF}"/>
              </a:ext>
            </a:extLst>
          </p:cNvPr>
          <p:cNvGrpSpPr/>
          <p:nvPr/>
        </p:nvGrpSpPr>
        <p:grpSpPr>
          <a:xfrm>
            <a:off x="6039227" y="1510469"/>
            <a:ext cx="1010080" cy="1010081"/>
            <a:chOff x="6005876" y="1929376"/>
            <a:chExt cx="1484524" cy="1484525"/>
          </a:xfrm>
        </p:grpSpPr>
        <p:sp>
          <p:nvSpPr>
            <p:cNvPr id="175" name="Freeform 8">
              <a:extLst>
                <a:ext uri="{FF2B5EF4-FFF2-40B4-BE49-F238E27FC236}">
                  <a16:creationId xmlns:a16="http://schemas.microsoft.com/office/drawing/2014/main" id="{15383B35-03E4-4B36-AD0F-10B3513EF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876" y="1929376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8 h 304"/>
                <a:gd name="T12" fmla="*/ 36 w 304"/>
                <a:gd name="T13" fmla="*/ 152 h 304"/>
                <a:gd name="T14" fmla="*/ 152 w 304"/>
                <a:gd name="T15" fmla="*/ 36 h 304"/>
                <a:gd name="T16" fmla="*/ 267 w 304"/>
                <a:gd name="T17" fmla="*/ 152 h 304"/>
                <a:gd name="T18" fmla="*/ 152 w 304"/>
                <a:gd name="T19" fmla="*/ 26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8"/>
                  </a:moveTo>
                  <a:cubicBezTo>
                    <a:pt x="88" y="268"/>
                    <a:pt x="36" y="216"/>
                    <a:pt x="36" y="152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5" y="36"/>
                    <a:pt x="267" y="88"/>
                    <a:pt x="267" y="152"/>
                  </a:cubicBezTo>
                  <a:cubicBezTo>
                    <a:pt x="267" y="216"/>
                    <a:pt x="215" y="268"/>
                    <a:pt x="152" y="2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6" name="Oval 10">
              <a:extLst>
                <a:ext uri="{FF2B5EF4-FFF2-40B4-BE49-F238E27FC236}">
                  <a16:creationId xmlns:a16="http://schemas.microsoft.com/office/drawing/2014/main" id="{C466DFC8-C753-4491-A325-3151AE8FA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948" y="2106448"/>
              <a:ext cx="1126262" cy="11324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D3907C2-0C8C-4E58-9FA4-6638B7FE3514}"/>
              </a:ext>
            </a:extLst>
          </p:cNvPr>
          <p:cNvGrpSpPr/>
          <p:nvPr/>
        </p:nvGrpSpPr>
        <p:grpSpPr>
          <a:xfrm>
            <a:off x="5149629" y="1510469"/>
            <a:ext cx="1010080" cy="1010081"/>
            <a:chOff x="4698426" y="1929376"/>
            <a:chExt cx="1484524" cy="1484525"/>
          </a:xfrm>
        </p:grpSpPr>
        <p:sp>
          <p:nvSpPr>
            <p:cNvPr id="178" name="Freeform 11">
              <a:extLst>
                <a:ext uri="{FF2B5EF4-FFF2-40B4-BE49-F238E27FC236}">
                  <a16:creationId xmlns:a16="http://schemas.microsoft.com/office/drawing/2014/main" id="{8FACC267-18F9-4C30-ABA4-CD718618E8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1929376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8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8"/>
                  </a:moveTo>
                  <a:cubicBezTo>
                    <a:pt x="89" y="268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8"/>
                    <a:pt x="152" y="2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9" name="Oval 13">
              <a:extLst>
                <a:ext uri="{FF2B5EF4-FFF2-40B4-BE49-F238E27FC236}">
                  <a16:creationId xmlns:a16="http://schemas.microsoft.com/office/drawing/2014/main" id="{3A64F6C3-FFA3-4D7F-8993-084AC736E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2106448"/>
              <a:ext cx="1126262" cy="11324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82" name="Freeform 14">
            <a:extLst>
              <a:ext uri="{FF2B5EF4-FFF2-40B4-BE49-F238E27FC236}">
                <a16:creationId xmlns:a16="http://schemas.microsoft.com/office/drawing/2014/main" id="{0C41F499-560C-41D2-9D47-525326FF029A}"/>
              </a:ext>
            </a:extLst>
          </p:cNvPr>
          <p:cNvSpPr>
            <a:spLocks noEditPoints="1"/>
          </p:cNvSpPr>
          <p:nvPr/>
        </p:nvSpPr>
        <p:spPr bwMode="auto">
          <a:xfrm>
            <a:off x="4708331" y="2280989"/>
            <a:ext cx="1008679" cy="1007279"/>
          </a:xfrm>
          <a:custGeom>
            <a:avLst/>
            <a:gdLst>
              <a:gd name="T0" fmla="*/ 152 w 304"/>
              <a:gd name="T1" fmla="*/ 0 h 303"/>
              <a:gd name="T2" fmla="*/ 0 w 304"/>
              <a:gd name="T3" fmla="*/ 151 h 303"/>
              <a:gd name="T4" fmla="*/ 152 w 304"/>
              <a:gd name="T5" fmla="*/ 303 h 303"/>
              <a:gd name="T6" fmla="*/ 304 w 304"/>
              <a:gd name="T7" fmla="*/ 151 h 303"/>
              <a:gd name="T8" fmla="*/ 152 w 304"/>
              <a:gd name="T9" fmla="*/ 0 h 303"/>
              <a:gd name="T10" fmla="*/ 152 w 304"/>
              <a:gd name="T11" fmla="*/ 267 h 303"/>
              <a:gd name="T12" fmla="*/ 36 w 304"/>
              <a:gd name="T13" fmla="*/ 151 h 303"/>
              <a:gd name="T14" fmla="*/ 152 w 304"/>
              <a:gd name="T15" fmla="*/ 36 h 303"/>
              <a:gd name="T16" fmla="*/ 267 w 304"/>
              <a:gd name="T17" fmla="*/ 151 h 303"/>
              <a:gd name="T18" fmla="*/ 152 w 304"/>
              <a:gd name="T19" fmla="*/ 267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152" y="0"/>
                </a:move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3"/>
                  <a:pt x="152" y="303"/>
                </a:cubicBezTo>
                <a:cubicBezTo>
                  <a:pt x="236" y="303"/>
                  <a:pt x="304" y="235"/>
                  <a:pt x="304" y="151"/>
                </a:cubicBezTo>
                <a:cubicBezTo>
                  <a:pt x="304" y="68"/>
                  <a:pt x="236" y="0"/>
                  <a:pt x="152" y="0"/>
                </a:cubicBezTo>
                <a:close/>
                <a:moveTo>
                  <a:pt x="152" y="267"/>
                </a:moveTo>
                <a:cubicBezTo>
                  <a:pt x="88" y="267"/>
                  <a:pt x="36" y="215"/>
                  <a:pt x="36" y="151"/>
                </a:cubicBezTo>
                <a:cubicBezTo>
                  <a:pt x="36" y="88"/>
                  <a:pt x="88" y="36"/>
                  <a:pt x="152" y="36"/>
                </a:cubicBezTo>
                <a:cubicBezTo>
                  <a:pt x="216" y="36"/>
                  <a:pt x="267" y="88"/>
                  <a:pt x="267" y="151"/>
                </a:cubicBezTo>
                <a:cubicBezTo>
                  <a:pt x="267" y="215"/>
                  <a:pt x="216" y="267"/>
                  <a:pt x="152" y="26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3" name="Oval 16">
            <a:extLst>
              <a:ext uri="{FF2B5EF4-FFF2-40B4-BE49-F238E27FC236}">
                <a16:creationId xmlns:a16="http://schemas.microsoft.com/office/drawing/2014/main" id="{374C92A9-EF26-429F-A7C2-2FC79C30A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11" y="2401471"/>
            <a:ext cx="767718" cy="76631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84" name="Freeform 6">
            <a:extLst>
              <a:ext uri="{FF2B5EF4-FFF2-40B4-BE49-F238E27FC236}">
                <a16:creationId xmlns:a16="http://schemas.microsoft.com/office/drawing/2014/main" id="{081378F4-F34C-4142-89B8-7B6590701796}"/>
              </a:ext>
            </a:extLst>
          </p:cNvPr>
          <p:cNvSpPr>
            <a:spLocks/>
          </p:cNvSpPr>
          <p:nvPr/>
        </p:nvSpPr>
        <p:spPr bwMode="auto">
          <a:xfrm>
            <a:off x="6480523" y="2460308"/>
            <a:ext cx="491732" cy="827958"/>
          </a:xfrm>
          <a:custGeom>
            <a:avLst/>
            <a:gdLst>
              <a:gd name="T0" fmla="*/ 98 w 148"/>
              <a:gd name="T1" fmla="*/ 200 h 249"/>
              <a:gd name="T2" fmla="*/ 91 w 148"/>
              <a:gd name="T3" fmla="*/ 195 h 249"/>
              <a:gd name="T4" fmla="*/ 37 w 148"/>
              <a:gd name="T5" fmla="*/ 97 h 249"/>
              <a:gd name="T6" fmla="*/ 91 w 148"/>
              <a:gd name="T7" fmla="*/ 0 h 249"/>
              <a:gd name="T8" fmla="*/ 23 w 148"/>
              <a:gd name="T9" fmla="*/ 18 h 249"/>
              <a:gd name="T10" fmla="*/ 0 w 148"/>
              <a:gd name="T11" fmla="*/ 97 h 249"/>
              <a:gd name="T12" fmla="*/ 23 w 148"/>
              <a:gd name="T13" fmla="*/ 177 h 249"/>
              <a:gd name="T14" fmla="*/ 73 w 148"/>
              <a:gd name="T15" fmla="*/ 227 h 249"/>
              <a:gd name="T16" fmla="*/ 80 w 148"/>
              <a:gd name="T17" fmla="*/ 231 h 249"/>
              <a:gd name="T18" fmla="*/ 148 w 148"/>
              <a:gd name="T19" fmla="*/ 249 h 249"/>
              <a:gd name="T20" fmla="*/ 98 w 148"/>
              <a:gd name="T21" fmla="*/ 20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" h="249">
                <a:moveTo>
                  <a:pt x="98" y="200"/>
                </a:moveTo>
                <a:cubicBezTo>
                  <a:pt x="96" y="198"/>
                  <a:pt x="93" y="197"/>
                  <a:pt x="91" y="195"/>
                </a:cubicBezTo>
                <a:cubicBezTo>
                  <a:pt x="58" y="175"/>
                  <a:pt x="37" y="139"/>
                  <a:pt x="37" y="97"/>
                </a:cubicBezTo>
                <a:cubicBezTo>
                  <a:pt x="37" y="56"/>
                  <a:pt x="58" y="20"/>
                  <a:pt x="91" y="0"/>
                </a:cubicBezTo>
                <a:cubicBezTo>
                  <a:pt x="70" y="11"/>
                  <a:pt x="47" y="17"/>
                  <a:pt x="23" y="18"/>
                </a:cubicBezTo>
                <a:cubicBezTo>
                  <a:pt x="9" y="41"/>
                  <a:pt x="0" y="68"/>
                  <a:pt x="0" y="97"/>
                </a:cubicBezTo>
                <a:cubicBezTo>
                  <a:pt x="0" y="127"/>
                  <a:pt x="9" y="154"/>
                  <a:pt x="23" y="177"/>
                </a:cubicBezTo>
                <a:cubicBezTo>
                  <a:pt x="35" y="197"/>
                  <a:pt x="52" y="214"/>
                  <a:pt x="73" y="227"/>
                </a:cubicBezTo>
                <a:cubicBezTo>
                  <a:pt x="75" y="228"/>
                  <a:pt x="78" y="230"/>
                  <a:pt x="80" y="231"/>
                </a:cubicBezTo>
                <a:cubicBezTo>
                  <a:pt x="101" y="242"/>
                  <a:pt x="124" y="249"/>
                  <a:pt x="148" y="249"/>
                </a:cubicBezTo>
                <a:cubicBezTo>
                  <a:pt x="136" y="229"/>
                  <a:pt x="119" y="212"/>
                  <a:pt x="98" y="200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5" name="Freeform 9">
            <a:extLst>
              <a:ext uri="{FF2B5EF4-FFF2-40B4-BE49-F238E27FC236}">
                <a16:creationId xmlns:a16="http://schemas.microsoft.com/office/drawing/2014/main" id="{4EB31D9F-81CC-4B63-A712-99CE6D31FBF5}"/>
              </a:ext>
            </a:extLst>
          </p:cNvPr>
          <p:cNvSpPr>
            <a:spLocks/>
          </p:cNvSpPr>
          <p:nvPr/>
        </p:nvSpPr>
        <p:spPr bwMode="auto">
          <a:xfrm>
            <a:off x="6099467" y="1510469"/>
            <a:ext cx="949839" cy="1010081"/>
          </a:xfrm>
          <a:custGeom>
            <a:avLst/>
            <a:gdLst>
              <a:gd name="T0" fmla="*/ 134 w 286"/>
              <a:gd name="T1" fmla="*/ 0 h 304"/>
              <a:gd name="T2" fmla="*/ 0 w 286"/>
              <a:gd name="T3" fmla="*/ 80 h 304"/>
              <a:gd name="T4" fmla="*/ 18 w 286"/>
              <a:gd name="T5" fmla="*/ 148 h 304"/>
              <a:gd name="T6" fmla="*/ 134 w 286"/>
              <a:gd name="T7" fmla="*/ 36 h 304"/>
              <a:gd name="T8" fmla="*/ 249 w 286"/>
              <a:gd name="T9" fmla="*/ 152 h 304"/>
              <a:gd name="T10" fmla="*/ 195 w 286"/>
              <a:gd name="T11" fmla="*/ 250 h 304"/>
              <a:gd name="T12" fmla="*/ 188 w 286"/>
              <a:gd name="T13" fmla="*/ 254 h 304"/>
              <a:gd name="T14" fmla="*/ 138 w 286"/>
              <a:gd name="T15" fmla="*/ 304 h 304"/>
              <a:gd name="T16" fmla="*/ 206 w 286"/>
              <a:gd name="T17" fmla="*/ 286 h 304"/>
              <a:gd name="T18" fmla="*/ 213 w 286"/>
              <a:gd name="T19" fmla="*/ 281 h 304"/>
              <a:gd name="T20" fmla="*/ 263 w 286"/>
              <a:gd name="T21" fmla="*/ 232 h 304"/>
              <a:gd name="T22" fmla="*/ 286 w 286"/>
              <a:gd name="T23" fmla="*/ 152 h 304"/>
              <a:gd name="T24" fmla="*/ 134 w 286"/>
              <a:gd name="T25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304">
                <a:moveTo>
                  <a:pt x="134" y="0"/>
                </a:moveTo>
                <a:cubicBezTo>
                  <a:pt x="76" y="0"/>
                  <a:pt x="26" y="32"/>
                  <a:pt x="0" y="80"/>
                </a:cubicBezTo>
                <a:cubicBezTo>
                  <a:pt x="11" y="100"/>
                  <a:pt x="18" y="123"/>
                  <a:pt x="18" y="148"/>
                </a:cubicBezTo>
                <a:cubicBezTo>
                  <a:pt x="20" y="86"/>
                  <a:pt x="71" y="36"/>
                  <a:pt x="134" y="36"/>
                </a:cubicBezTo>
                <a:cubicBezTo>
                  <a:pt x="197" y="36"/>
                  <a:pt x="249" y="88"/>
                  <a:pt x="249" y="152"/>
                </a:cubicBezTo>
                <a:cubicBezTo>
                  <a:pt x="249" y="193"/>
                  <a:pt x="228" y="229"/>
                  <a:pt x="195" y="250"/>
                </a:cubicBezTo>
                <a:cubicBezTo>
                  <a:pt x="193" y="251"/>
                  <a:pt x="190" y="253"/>
                  <a:pt x="188" y="254"/>
                </a:cubicBezTo>
                <a:cubicBezTo>
                  <a:pt x="167" y="267"/>
                  <a:pt x="150" y="284"/>
                  <a:pt x="138" y="304"/>
                </a:cubicBezTo>
                <a:cubicBezTo>
                  <a:pt x="162" y="303"/>
                  <a:pt x="185" y="297"/>
                  <a:pt x="206" y="286"/>
                </a:cubicBezTo>
                <a:cubicBezTo>
                  <a:pt x="208" y="284"/>
                  <a:pt x="211" y="283"/>
                  <a:pt x="213" y="281"/>
                </a:cubicBezTo>
                <a:cubicBezTo>
                  <a:pt x="234" y="269"/>
                  <a:pt x="251" y="252"/>
                  <a:pt x="263" y="232"/>
                </a:cubicBezTo>
                <a:cubicBezTo>
                  <a:pt x="277" y="208"/>
                  <a:pt x="286" y="181"/>
                  <a:pt x="286" y="152"/>
                </a:cubicBezTo>
                <a:cubicBezTo>
                  <a:pt x="286" y="68"/>
                  <a:pt x="218" y="0"/>
                  <a:pt x="134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7" name="Freeform 12">
            <a:extLst>
              <a:ext uri="{FF2B5EF4-FFF2-40B4-BE49-F238E27FC236}">
                <a16:creationId xmlns:a16="http://schemas.microsoft.com/office/drawing/2014/main" id="{D457D963-3700-47DF-881C-811959A54F49}"/>
              </a:ext>
            </a:extLst>
          </p:cNvPr>
          <p:cNvSpPr>
            <a:spLocks/>
          </p:cNvSpPr>
          <p:nvPr/>
        </p:nvSpPr>
        <p:spPr bwMode="auto">
          <a:xfrm>
            <a:off x="5474648" y="1776648"/>
            <a:ext cx="685061" cy="743902"/>
          </a:xfrm>
          <a:custGeom>
            <a:avLst/>
            <a:gdLst>
              <a:gd name="T0" fmla="*/ 206 w 206"/>
              <a:gd name="T1" fmla="*/ 68 h 224"/>
              <a:gd name="T2" fmla="*/ 188 w 206"/>
              <a:gd name="T3" fmla="*/ 0 h 224"/>
              <a:gd name="T4" fmla="*/ 170 w 206"/>
              <a:gd name="T5" fmla="*/ 68 h 224"/>
              <a:gd name="T6" fmla="*/ 170 w 206"/>
              <a:gd name="T7" fmla="*/ 72 h 224"/>
              <a:gd name="T8" fmla="*/ 170 w 206"/>
              <a:gd name="T9" fmla="*/ 76 h 224"/>
              <a:gd name="T10" fmla="*/ 54 w 206"/>
              <a:gd name="T11" fmla="*/ 188 h 224"/>
              <a:gd name="T12" fmla="*/ 0 w 206"/>
              <a:gd name="T13" fmla="*/ 174 h 224"/>
              <a:gd name="T14" fmla="*/ 50 w 206"/>
              <a:gd name="T15" fmla="*/ 224 h 224"/>
              <a:gd name="T16" fmla="*/ 54 w 206"/>
              <a:gd name="T17" fmla="*/ 224 h 224"/>
              <a:gd name="T18" fmla="*/ 188 w 206"/>
              <a:gd name="T19" fmla="*/ 144 h 224"/>
              <a:gd name="T20" fmla="*/ 206 w 206"/>
              <a:gd name="T21" fmla="*/ 76 h 224"/>
              <a:gd name="T22" fmla="*/ 206 w 206"/>
              <a:gd name="T23" fmla="*/ 72 h 224"/>
              <a:gd name="T24" fmla="*/ 206 w 206"/>
              <a:gd name="T25" fmla="*/ 6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6" h="224">
                <a:moveTo>
                  <a:pt x="206" y="68"/>
                </a:moveTo>
                <a:cubicBezTo>
                  <a:pt x="206" y="43"/>
                  <a:pt x="199" y="20"/>
                  <a:pt x="188" y="0"/>
                </a:cubicBezTo>
                <a:cubicBezTo>
                  <a:pt x="177" y="20"/>
                  <a:pt x="170" y="43"/>
                  <a:pt x="170" y="68"/>
                </a:cubicBezTo>
                <a:cubicBezTo>
                  <a:pt x="170" y="69"/>
                  <a:pt x="170" y="71"/>
                  <a:pt x="170" y="72"/>
                </a:cubicBezTo>
                <a:cubicBezTo>
                  <a:pt x="170" y="73"/>
                  <a:pt x="170" y="75"/>
                  <a:pt x="170" y="76"/>
                </a:cubicBezTo>
                <a:cubicBezTo>
                  <a:pt x="168" y="138"/>
                  <a:pt x="117" y="188"/>
                  <a:pt x="54" y="188"/>
                </a:cubicBezTo>
                <a:cubicBezTo>
                  <a:pt x="35" y="188"/>
                  <a:pt x="17" y="183"/>
                  <a:pt x="0" y="174"/>
                </a:cubicBezTo>
                <a:cubicBezTo>
                  <a:pt x="21" y="187"/>
                  <a:pt x="38" y="204"/>
                  <a:pt x="50" y="224"/>
                </a:cubicBezTo>
                <a:cubicBezTo>
                  <a:pt x="51" y="224"/>
                  <a:pt x="53" y="224"/>
                  <a:pt x="54" y="224"/>
                </a:cubicBezTo>
                <a:cubicBezTo>
                  <a:pt x="112" y="224"/>
                  <a:pt x="162" y="192"/>
                  <a:pt x="188" y="144"/>
                </a:cubicBezTo>
                <a:cubicBezTo>
                  <a:pt x="199" y="124"/>
                  <a:pt x="206" y="101"/>
                  <a:pt x="206" y="76"/>
                </a:cubicBezTo>
                <a:cubicBezTo>
                  <a:pt x="206" y="75"/>
                  <a:pt x="206" y="73"/>
                  <a:pt x="206" y="72"/>
                </a:cubicBezTo>
                <a:cubicBezTo>
                  <a:pt x="206" y="71"/>
                  <a:pt x="206" y="69"/>
                  <a:pt x="206" y="6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8" name="Freeform 15">
            <a:extLst>
              <a:ext uri="{FF2B5EF4-FFF2-40B4-BE49-F238E27FC236}">
                <a16:creationId xmlns:a16="http://schemas.microsoft.com/office/drawing/2014/main" id="{8D5739D4-ACF6-420A-8082-C67650908D8E}"/>
              </a:ext>
            </a:extLst>
          </p:cNvPr>
          <p:cNvSpPr>
            <a:spLocks/>
          </p:cNvSpPr>
          <p:nvPr/>
        </p:nvSpPr>
        <p:spPr bwMode="auto">
          <a:xfrm>
            <a:off x="4708331" y="2280989"/>
            <a:ext cx="933027" cy="1007279"/>
          </a:xfrm>
          <a:custGeom>
            <a:avLst/>
            <a:gdLst>
              <a:gd name="T0" fmla="*/ 152 w 281"/>
              <a:gd name="T1" fmla="*/ 36 h 303"/>
              <a:gd name="T2" fmla="*/ 206 w 281"/>
              <a:gd name="T3" fmla="*/ 49 h 303"/>
              <a:gd name="T4" fmla="*/ 213 w 281"/>
              <a:gd name="T5" fmla="*/ 54 h 303"/>
              <a:gd name="T6" fmla="*/ 281 w 281"/>
              <a:gd name="T7" fmla="*/ 72 h 303"/>
              <a:gd name="T8" fmla="*/ 231 w 281"/>
              <a:gd name="T9" fmla="*/ 22 h 303"/>
              <a:gd name="T10" fmla="*/ 224 w 281"/>
              <a:gd name="T11" fmla="*/ 18 h 303"/>
              <a:gd name="T12" fmla="*/ 156 w 281"/>
              <a:gd name="T13" fmla="*/ 0 h 303"/>
              <a:gd name="T14" fmla="*/ 152 w 281"/>
              <a:gd name="T15" fmla="*/ 0 h 303"/>
              <a:gd name="T16" fmla="*/ 0 w 281"/>
              <a:gd name="T17" fmla="*/ 151 h 303"/>
              <a:gd name="T18" fmla="*/ 152 w 281"/>
              <a:gd name="T19" fmla="*/ 303 h 303"/>
              <a:gd name="T20" fmla="*/ 156 w 281"/>
              <a:gd name="T21" fmla="*/ 303 h 303"/>
              <a:gd name="T22" fmla="*/ 206 w 281"/>
              <a:gd name="T23" fmla="*/ 254 h 303"/>
              <a:gd name="T24" fmla="*/ 152 w 281"/>
              <a:gd name="T25" fmla="*/ 267 h 303"/>
              <a:gd name="T26" fmla="*/ 36 w 281"/>
              <a:gd name="T27" fmla="*/ 151 h 303"/>
              <a:gd name="T28" fmla="*/ 152 w 281"/>
              <a:gd name="T29" fmla="*/ 3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1" h="303">
                <a:moveTo>
                  <a:pt x="152" y="36"/>
                </a:moveTo>
                <a:cubicBezTo>
                  <a:pt x="171" y="36"/>
                  <a:pt x="190" y="41"/>
                  <a:pt x="206" y="49"/>
                </a:cubicBezTo>
                <a:cubicBezTo>
                  <a:pt x="208" y="51"/>
                  <a:pt x="211" y="52"/>
                  <a:pt x="213" y="54"/>
                </a:cubicBezTo>
                <a:cubicBezTo>
                  <a:pt x="234" y="65"/>
                  <a:pt x="257" y="71"/>
                  <a:pt x="281" y="72"/>
                </a:cubicBezTo>
                <a:cubicBezTo>
                  <a:pt x="269" y="52"/>
                  <a:pt x="252" y="35"/>
                  <a:pt x="231" y="22"/>
                </a:cubicBezTo>
                <a:cubicBezTo>
                  <a:pt x="229" y="21"/>
                  <a:pt x="226" y="19"/>
                  <a:pt x="224" y="18"/>
                </a:cubicBezTo>
                <a:cubicBezTo>
                  <a:pt x="203" y="7"/>
                  <a:pt x="180" y="0"/>
                  <a:pt x="156" y="0"/>
                </a:cubicBezTo>
                <a:cubicBezTo>
                  <a:pt x="155" y="0"/>
                  <a:pt x="153" y="0"/>
                  <a:pt x="152" y="0"/>
                </a:cubicBez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3"/>
                  <a:pt x="152" y="303"/>
                </a:cubicBezTo>
                <a:cubicBezTo>
                  <a:pt x="153" y="303"/>
                  <a:pt x="155" y="303"/>
                  <a:pt x="156" y="303"/>
                </a:cubicBezTo>
                <a:cubicBezTo>
                  <a:pt x="168" y="283"/>
                  <a:pt x="185" y="266"/>
                  <a:pt x="206" y="254"/>
                </a:cubicBezTo>
                <a:cubicBezTo>
                  <a:pt x="190" y="262"/>
                  <a:pt x="171" y="267"/>
                  <a:pt x="152" y="267"/>
                </a:cubicBezTo>
                <a:cubicBezTo>
                  <a:pt x="88" y="267"/>
                  <a:pt x="36" y="215"/>
                  <a:pt x="36" y="151"/>
                </a:cubicBezTo>
                <a:cubicBezTo>
                  <a:pt x="36" y="88"/>
                  <a:pt x="88" y="36"/>
                  <a:pt x="152" y="36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9" name="Freeform 18">
            <a:extLst>
              <a:ext uri="{FF2B5EF4-FFF2-40B4-BE49-F238E27FC236}">
                <a16:creationId xmlns:a16="http://schemas.microsoft.com/office/drawing/2014/main" id="{0ED8C4FA-EFA0-42C1-9400-8E4C9FE7B869}"/>
              </a:ext>
            </a:extLst>
          </p:cNvPr>
          <p:cNvSpPr>
            <a:spLocks/>
          </p:cNvSpPr>
          <p:nvPr/>
        </p:nvSpPr>
        <p:spPr bwMode="auto">
          <a:xfrm>
            <a:off x="5225280" y="3048705"/>
            <a:ext cx="874189" cy="491732"/>
          </a:xfrm>
          <a:custGeom>
            <a:avLst/>
            <a:gdLst>
              <a:gd name="T0" fmla="*/ 129 w 263"/>
              <a:gd name="T1" fmla="*/ 0 h 148"/>
              <a:gd name="T2" fmla="*/ 125 w 263"/>
              <a:gd name="T3" fmla="*/ 0 h 148"/>
              <a:gd name="T4" fmla="*/ 57 w 263"/>
              <a:gd name="T5" fmla="*/ 18 h 148"/>
              <a:gd name="T6" fmla="*/ 50 w 263"/>
              <a:gd name="T7" fmla="*/ 23 h 148"/>
              <a:gd name="T8" fmla="*/ 0 w 263"/>
              <a:gd name="T9" fmla="*/ 72 h 148"/>
              <a:gd name="T10" fmla="*/ 68 w 263"/>
              <a:gd name="T11" fmla="*/ 54 h 148"/>
              <a:gd name="T12" fmla="*/ 75 w 263"/>
              <a:gd name="T13" fmla="*/ 50 h 148"/>
              <a:gd name="T14" fmla="*/ 129 w 263"/>
              <a:gd name="T15" fmla="*/ 36 h 148"/>
              <a:gd name="T16" fmla="*/ 245 w 263"/>
              <a:gd name="T17" fmla="*/ 148 h 148"/>
              <a:gd name="T18" fmla="*/ 263 w 263"/>
              <a:gd name="T19" fmla="*/ 80 h 148"/>
              <a:gd name="T20" fmla="*/ 129 w 263"/>
              <a:gd name="T21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148">
                <a:moveTo>
                  <a:pt x="129" y="0"/>
                </a:moveTo>
                <a:cubicBezTo>
                  <a:pt x="128" y="0"/>
                  <a:pt x="126" y="0"/>
                  <a:pt x="125" y="0"/>
                </a:cubicBezTo>
                <a:cubicBezTo>
                  <a:pt x="101" y="1"/>
                  <a:pt x="78" y="7"/>
                  <a:pt x="57" y="18"/>
                </a:cubicBezTo>
                <a:cubicBezTo>
                  <a:pt x="55" y="20"/>
                  <a:pt x="52" y="21"/>
                  <a:pt x="50" y="23"/>
                </a:cubicBezTo>
                <a:cubicBezTo>
                  <a:pt x="29" y="35"/>
                  <a:pt x="12" y="52"/>
                  <a:pt x="0" y="72"/>
                </a:cubicBezTo>
                <a:cubicBezTo>
                  <a:pt x="25" y="72"/>
                  <a:pt x="48" y="65"/>
                  <a:pt x="68" y="54"/>
                </a:cubicBezTo>
                <a:cubicBezTo>
                  <a:pt x="70" y="53"/>
                  <a:pt x="73" y="51"/>
                  <a:pt x="75" y="50"/>
                </a:cubicBezTo>
                <a:cubicBezTo>
                  <a:pt x="92" y="41"/>
                  <a:pt x="110" y="36"/>
                  <a:pt x="129" y="36"/>
                </a:cubicBezTo>
                <a:cubicBezTo>
                  <a:pt x="192" y="36"/>
                  <a:pt x="243" y="86"/>
                  <a:pt x="245" y="148"/>
                </a:cubicBezTo>
                <a:cubicBezTo>
                  <a:pt x="245" y="123"/>
                  <a:pt x="252" y="100"/>
                  <a:pt x="263" y="80"/>
                </a:cubicBezTo>
                <a:cubicBezTo>
                  <a:pt x="237" y="32"/>
                  <a:pt x="187" y="0"/>
                  <a:pt x="129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90" name="Freeform 21">
            <a:extLst>
              <a:ext uri="{FF2B5EF4-FFF2-40B4-BE49-F238E27FC236}">
                <a16:creationId xmlns:a16="http://schemas.microsoft.com/office/drawing/2014/main" id="{DE124EED-81E0-42D9-9EE5-9FE351B6E9BB}"/>
              </a:ext>
            </a:extLst>
          </p:cNvPr>
          <p:cNvSpPr>
            <a:spLocks/>
          </p:cNvSpPr>
          <p:nvPr/>
        </p:nvSpPr>
        <p:spPr bwMode="auto">
          <a:xfrm>
            <a:off x="6039227" y="3228025"/>
            <a:ext cx="1010080" cy="830760"/>
          </a:xfrm>
          <a:custGeom>
            <a:avLst/>
            <a:gdLst>
              <a:gd name="T0" fmla="*/ 281 w 304"/>
              <a:gd name="T1" fmla="*/ 18 h 250"/>
              <a:gd name="T2" fmla="*/ 213 w 304"/>
              <a:gd name="T3" fmla="*/ 0 h 250"/>
              <a:gd name="T4" fmla="*/ 267 w 304"/>
              <a:gd name="T5" fmla="*/ 98 h 250"/>
              <a:gd name="T6" fmla="*/ 152 w 304"/>
              <a:gd name="T7" fmla="*/ 213 h 250"/>
              <a:gd name="T8" fmla="*/ 36 w 304"/>
              <a:gd name="T9" fmla="*/ 102 h 250"/>
              <a:gd name="T10" fmla="*/ 36 w 304"/>
              <a:gd name="T11" fmla="*/ 98 h 250"/>
              <a:gd name="T12" fmla="*/ 36 w 304"/>
              <a:gd name="T13" fmla="*/ 94 h 250"/>
              <a:gd name="T14" fmla="*/ 18 w 304"/>
              <a:gd name="T15" fmla="*/ 26 h 250"/>
              <a:gd name="T16" fmla="*/ 0 w 304"/>
              <a:gd name="T17" fmla="*/ 94 h 250"/>
              <a:gd name="T18" fmla="*/ 0 w 304"/>
              <a:gd name="T19" fmla="*/ 98 h 250"/>
              <a:gd name="T20" fmla="*/ 0 w 304"/>
              <a:gd name="T21" fmla="*/ 102 h 250"/>
              <a:gd name="T22" fmla="*/ 18 w 304"/>
              <a:gd name="T23" fmla="*/ 170 h 250"/>
              <a:gd name="T24" fmla="*/ 152 w 304"/>
              <a:gd name="T25" fmla="*/ 250 h 250"/>
              <a:gd name="T26" fmla="*/ 304 w 304"/>
              <a:gd name="T27" fmla="*/ 98 h 250"/>
              <a:gd name="T28" fmla="*/ 281 w 304"/>
              <a:gd name="T29" fmla="*/ 18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4" h="250">
                <a:moveTo>
                  <a:pt x="281" y="18"/>
                </a:moveTo>
                <a:cubicBezTo>
                  <a:pt x="257" y="18"/>
                  <a:pt x="234" y="11"/>
                  <a:pt x="213" y="0"/>
                </a:cubicBezTo>
                <a:cubicBezTo>
                  <a:pt x="246" y="21"/>
                  <a:pt x="267" y="57"/>
                  <a:pt x="267" y="98"/>
                </a:cubicBezTo>
                <a:cubicBezTo>
                  <a:pt x="267" y="162"/>
                  <a:pt x="215" y="213"/>
                  <a:pt x="152" y="213"/>
                </a:cubicBezTo>
                <a:cubicBezTo>
                  <a:pt x="89" y="213"/>
                  <a:pt x="38" y="164"/>
                  <a:pt x="36" y="102"/>
                </a:cubicBezTo>
                <a:cubicBezTo>
                  <a:pt x="36" y="101"/>
                  <a:pt x="36" y="99"/>
                  <a:pt x="36" y="98"/>
                </a:cubicBezTo>
                <a:cubicBezTo>
                  <a:pt x="36" y="97"/>
                  <a:pt x="36" y="95"/>
                  <a:pt x="36" y="94"/>
                </a:cubicBezTo>
                <a:cubicBezTo>
                  <a:pt x="36" y="69"/>
                  <a:pt x="29" y="46"/>
                  <a:pt x="18" y="26"/>
                </a:cubicBezTo>
                <a:cubicBezTo>
                  <a:pt x="7" y="46"/>
                  <a:pt x="0" y="69"/>
                  <a:pt x="0" y="94"/>
                </a:cubicBezTo>
                <a:cubicBezTo>
                  <a:pt x="0" y="95"/>
                  <a:pt x="0" y="97"/>
                  <a:pt x="0" y="98"/>
                </a:cubicBezTo>
                <a:cubicBezTo>
                  <a:pt x="0" y="99"/>
                  <a:pt x="0" y="101"/>
                  <a:pt x="0" y="102"/>
                </a:cubicBezTo>
                <a:cubicBezTo>
                  <a:pt x="0" y="127"/>
                  <a:pt x="7" y="150"/>
                  <a:pt x="18" y="170"/>
                </a:cubicBezTo>
                <a:cubicBezTo>
                  <a:pt x="44" y="218"/>
                  <a:pt x="94" y="250"/>
                  <a:pt x="152" y="250"/>
                </a:cubicBezTo>
                <a:cubicBezTo>
                  <a:pt x="236" y="250"/>
                  <a:pt x="304" y="182"/>
                  <a:pt x="304" y="98"/>
                </a:cubicBezTo>
                <a:cubicBezTo>
                  <a:pt x="304" y="69"/>
                  <a:pt x="295" y="41"/>
                  <a:pt x="281" y="1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6DC85C6-6314-4236-BDCC-C51AEDBCA103}"/>
              </a:ext>
            </a:extLst>
          </p:cNvPr>
          <p:cNvSpPr txBox="1"/>
          <p:nvPr/>
        </p:nvSpPr>
        <p:spPr>
          <a:xfrm>
            <a:off x="5207267" y="1861620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مجاورت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AA6451D-ECED-4722-A61F-46335C308BCD}"/>
              </a:ext>
            </a:extLst>
          </p:cNvPr>
          <p:cNvSpPr txBox="1"/>
          <p:nvPr/>
        </p:nvSpPr>
        <p:spPr>
          <a:xfrm>
            <a:off x="5996146" y="1852515"/>
            <a:ext cx="10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چندوجهی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DA25D6E-37FA-4F86-8CDC-EFE79B8E11E9}"/>
              </a:ext>
            </a:extLst>
          </p:cNvPr>
          <p:cNvSpPr txBox="1"/>
          <p:nvPr/>
        </p:nvSpPr>
        <p:spPr>
          <a:xfrm>
            <a:off x="5149627" y="3445880"/>
            <a:ext cx="1003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Min-Max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FD21B44-5B56-4867-8DB7-9C99F6BBA017}"/>
              </a:ext>
            </a:extLst>
          </p:cNvPr>
          <p:cNvSpPr txBox="1"/>
          <p:nvPr/>
        </p:nvSpPr>
        <p:spPr>
          <a:xfrm>
            <a:off x="5984097" y="3353548"/>
            <a:ext cx="112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حداکثر </a:t>
            </a:r>
          </a:p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درست‌نمایی</a:t>
            </a:r>
            <a:endParaRPr lang="en-US" sz="12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FB94B05-318B-4F1F-A88B-8518B8700A18}"/>
              </a:ext>
            </a:extLst>
          </p:cNvPr>
          <p:cNvSpPr txBox="1"/>
          <p:nvPr/>
        </p:nvSpPr>
        <p:spPr>
          <a:xfrm>
            <a:off x="6409775" y="2653813"/>
            <a:ext cx="11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مثلثی</a:t>
            </a:r>
            <a:endParaRPr lang="en-US" sz="12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8354491-2CE8-4593-B9BE-B9355DCA86C3}"/>
              </a:ext>
            </a:extLst>
          </p:cNvPr>
          <p:cNvSpPr txBox="1"/>
          <p:nvPr/>
        </p:nvSpPr>
        <p:spPr>
          <a:xfrm>
            <a:off x="4660908" y="2680159"/>
            <a:ext cx="11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اثر انگشت</a:t>
            </a:r>
            <a:endParaRPr lang="en-US" sz="12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DF9D3C1-98B0-4617-9E49-3373258784CD}"/>
              </a:ext>
            </a:extLst>
          </p:cNvPr>
          <p:cNvGrpSpPr/>
          <p:nvPr/>
        </p:nvGrpSpPr>
        <p:grpSpPr>
          <a:xfrm rot="3427730">
            <a:off x="2033423" y="2364498"/>
            <a:ext cx="1010080" cy="1010081"/>
            <a:chOff x="4698426" y="4190135"/>
            <a:chExt cx="1484524" cy="1484525"/>
          </a:xfrm>
        </p:grpSpPr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BF7A144B-05A5-4033-BA8E-99284DCD3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9" y="267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4" name="Oval 19">
              <a:extLst>
                <a:ext uri="{FF2B5EF4-FFF2-40B4-BE49-F238E27FC236}">
                  <a16:creationId xmlns:a16="http://schemas.microsoft.com/office/drawing/2014/main" id="{3C624D70-142F-4BF9-8F82-3511D90F1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8758E3EB-1CC6-44D8-8ACD-D1A0962A147D}"/>
              </a:ext>
            </a:extLst>
          </p:cNvPr>
          <p:cNvGrpSpPr/>
          <p:nvPr/>
        </p:nvGrpSpPr>
        <p:grpSpPr>
          <a:xfrm rot="3427730">
            <a:off x="2516253" y="3111666"/>
            <a:ext cx="1010080" cy="1010081"/>
            <a:chOff x="6005876" y="4190135"/>
            <a:chExt cx="1484524" cy="1484525"/>
          </a:xfrm>
        </p:grpSpPr>
        <p:sp>
          <p:nvSpPr>
            <p:cNvPr id="261" name="Freeform 20">
              <a:extLst>
                <a:ext uri="{FF2B5EF4-FFF2-40B4-BE49-F238E27FC236}">
                  <a16:creationId xmlns:a16="http://schemas.microsoft.com/office/drawing/2014/main" id="{2818D6A9-8900-4716-9F53-8485126CB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87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6 w 304"/>
                <a:gd name="T13" fmla="*/ 152 h 304"/>
                <a:gd name="T14" fmla="*/ 152 w 304"/>
                <a:gd name="T15" fmla="*/ 36 h 304"/>
                <a:gd name="T16" fmla="*/ 267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6" y="216"/>
                    <a:pt x="36" y="152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5" y="36"/>
                    <a:pt x="267" y="88"/>
                    <a:pt x="267" y="152"/>
                  </a:cubicBezTo>
                  <a:cubicBezTo>
                    <a:pt x="267" y="216"/>
                    <a:pt x="215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2" name="Oval 22">
              <a:extLst>
                <a:ext uri="{FF2B5EF4-FFF2-40B4-BE49-F238E27FC236}">
                  <a16:creationId xmlns:a16="http://schemas.microsoft.com/office/drawing/2014/main" id="{8F575B82-C25C-4209-B2BB-1997C8987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948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D2F6994-4465-4E3B-AD6E-B9F5897463C6}"/>
              </a:ext>
            </a:extLst>
          </p:cNvPr>
          <p:cNvGrpSpPr/>
          <p:nvPr/>
        </p:nvGrpSpPr>
        <p:grpSpPr>
          <a:xfrm rot="3427730">
            <a:off x="3401745" y="3066269"/>
            <a:ext cx="1010080" cy="1007279"/>
            <a:chOff x="6654455" y="3061815"/>
            <a:chExt cx="1484524" cy="1480407"/>
          </a:xfrm>
        </p:grpSpPr>
        <p:sp>
          <p:nvSpPr>
            <p:cNvPr id="259" name="Freeform 5">
              <a:extLst>
                <a:ext uri="{FF2B5EF4-FFF2-40B4-BE49-F238E27FC236}">
                  <a16:creationId xmlns:a16="http://schemas.microsoft.com/office/drawing/2014/main" id="{96C47556-8D26-4A31-BEFB-7573650E35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455" y="3061815"/>
              <a:ext cx="1484524" cy="1480407"/>
            </a:xfrm>
            <a:custGeom>
              <a:avLst/>
              <a:gdLst>
                <a:gd name="T0" fmla="*/ 152 w 304"/>
                <a:gd name="T1" fmla="*/ 0 h 303"/>
                <a:gd name="T2" fmla="*/ 0 w 304"/>
                <a:gd name="T3" fmla="*/ 151 h 303"/>
                <a:gd name="T4" fmla="*/ 152 w 304"/>
                <a:gd name="T5" fmla="*/ 303 h 303"/>
                <a:gd name="T6" fmla="*/ 304 w 304"/>
                <a:gd name="T7" fmla="*/ 151 h 303"/>
                <a:gd name="T8" fmla="*/ 152 w 304"/>
                <a:gd name="T9" fmla="*/ 0 h 303"/>
                <a:gd name="T10" fmla="*/ 152 w 304"/>
                <a:gd name="T11" fmla="*/ 267 h 303"/>
                <a:gd name="T12" fmla="*/ 37 w 304"/>
                <a:gd name="T13" fmla="*/ 151 h 303"/>
                <a:gd name="T14" fmla="*/ 152 w 304"/>
                <a:gd name="T15" fmla="*/ 36 h 303"/>
                <a:gd name="T16" fmla="*/ 268 w 304"/>
                <a:gd name="T17" fmla="*/ 151 h 303"/>
                <a:gd name="T18" fmla="*/ 152 w 304"/>
                <a:gd name="T19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152" y="0"/>
                  </a:moveTo>
                  <a:cubicBezTo>
                    <a:pt x="68" y="0"/>
                    <a:pt x="0" y="68"/>
                    <a:pt x="0" y="151"/>
                  </a:cubicBezTo>
                  <a:cubicBezTo>
                    <a:pt x="0" y="235"/>
                    <a:pt x="68" y="303"/>
                    <a:pt x="152" y="303"/>
                  </a:cubicBezTo>
                  <a:cubicBezTo>
                    <a:pt x="236" y="303"/>
                    <a:pt x="304" y="235"/>
                    <a:pt x="304" y="151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7" y="215"/>
                    <a:pt x="37" y="151"/>
                  </a:cubicBezTo>
                  <a:cubicBezTo>
                    <a:pt x="37" y="88"/>
                    <a:pt x="88" y="36"/>
                    <a:pt x="152" y="36"/>
                  </a:cubicBezTo>
                  <a:cubicBezTo>
                    <a:pt x="216" y="36"/>
                    <a:pt x="268" y="88"/>
                    <a:pt x="268" y="151"/>
                  </a:cubicBezTo>
                  <a:cubicBezTo>
                    <a:pt x="268" y="215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0" name="Oval 7">
              <a:extLst>
                <a:ext uri="{FF2B5EF4-FFF2-40B4-BE49-F238E27FC236}">
                  <a16:creationId xmlns:a16="http://schemas.microsoft.com/office/drawing/2014/main" id="{CBD3BEBE-99E0-4A43-BFEF-0077AA236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45" y="3238887"/>
              <a:ext cx="1128320" cy="1126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257" name="Freeform 8">
            <a:extLst>
              <a:ext uri="{FF2B5EF4-FFF2-40B4-BE49-F238E27FC236}">
                <a16:creationId xmlns:a16="http://schemas.microsoft.com/office/drawing/2014/main" id="{DC700009-FA19-4509-80C5-4375E9EEAA51}"/>
              </a:ext>
            </a:extLst>
          </p:cNvPr>
          <p:cNvSpPr>
            <a:spLocks noEditPoints="1"/>
          </p:cNvSpPr>
          <p:nvPr/>
        </p:nvSpPr>
        <p:spPr bwMode="auto">
          <a:xfrm rot="3427730">
            <a:off x="3808208" y="2276785"/>
            <a:ext cx="1010080" cy="1010081"/>
          </a:xfrm>
          <a:custGeom>
            <a:avLst/>
            <a:gdLst>
              <a:gd name="T0" fmla="*/ 152 w 304"/>
              <a:gd name="T1" fmla="*/ 0 h 304"/>
              <a:gd name="T2" fmla="*/ 0 w 304"/>
              <a:gd name="T3" fmla="*/ 152 h 304"/>
              <a:gd name="T4" fmla="*/ 152 w 304"/>
              <a:gd name="T5" fmla="*/ 304 h 304"/>
              <a:gd name="T6" fmla="*/ 304 w 304"/>
              <a:gd name="T7" fmla="*/ 152 h 304"/>
              <a:gd name="T8" fmla="*/ 152 w 304"/>
              <a:gd name="T9" fmla="*/ 0 h 304"/>
              <a:gd name="T10" fmla="*/ 152 w 304"/>
              <a:gd name="T11" fmla="*/ 268 h 304"/>
              <a:gd name="T12" fmla="*/ 36 w 304"/>
              <a:gd name="T13" fmla="*/ 152 h 304"/>
              <a:gd name="T14" fmla="*/ 152 w 304"/>
              <a:gd name="T15" fmla="*/ 36 h 304"/>
              <a:gd name="T16" fmla="*/ 267 w 304"/>
              <a:gd name="T17" fmla="*/ 152 h 304"/>
              <a:gd name="T18" fmla="*/ 152 w 304"/>
              <a:gd name="T19" fmla="*/ 268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4">
                <a:moveTo>
                  <a:pt x="152" y="0"/>
                </a:moveTo>
                <a:cubicBezTo>
                  <a:pt x="68" y="0"/>
                  <a:pt x="0" y="68"/>
                  <a:pt x="0" y="152"/>
                </a:cubicBezTo>
                <a:cubicBezTo>
                  <a:pt x="0" y="236"/>
                  <a:pt x="68" y="304"/>
                  <a:pt x="152" y="304"/>
                </a:cubicBezTo>
                <a:cubicBezTo>
                  <a:pt x="236" y="304"/>
                  <a:pt x="304" y="236"/>
                  <a:pt x="304" y="152"/>
                </a:cubicBezTo>
                <a:cubicBezTo>
                  <a:pt x="304" y="68"/>
                  <a:pt x="236" y="0"/>
                  <a:pt x="152" y="0"/>
                </a:cubicBezTo>
                <a:close/>
                <a:moveTo>
                  <a:pt x="152" y="268"/>
                </a:moveTo>
                <a:cubicBezTo>
                  <a:pt x="88" y="268"/>
                  <a:pt x="36" y="216"/>
                  <a:pt x="36" y="152"/>
                </a:cubicBezTo>
                <a:cubicBezTo>
                  <a:pt x="36" y="88"/>
                  <a:pt x="88" y="36"/>
                  <a:pt x="152" y="36"/>
                </a:cubicBezTo>
                <a:cubicBezTo>
                  <a:pt x="215" y="36"/>
                  <a:pt x="267" y="88"/>
                  <a:pt x="267" y="152"/>
                </a:cubicBezTo>
                <a:cubicBezTo>
                  <a:pt x="267" y="216"/>
                  <a:pt x="215" y="268"/>
                  <a:pt x="152" y="2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8" name="Oval 10">
            <a:extLst>
              <a:ext uri="{FF2B5EF4-FFF2-40B4-BE49-F238E27FC236}">
                <a16:creationId xmlns:a16="http://schemas.microsoft.com/office/drawing/2014/main" id="{503B9877-1D73-48E1-A630-C902B87B504E}"/>
              </a:ext>
            </a:extLst>
          </p:cNvPr>
          <p:cNvSpPr>
            <a:spLocks noChangeArrowheads="1"/>
          </p:cNvSpPr>
          <p:nvPr/>
        </p:nvSpPr>
        <p:spPr bwMode="auto">
          <a:xfrm rot="3427730">
            <a:off x="3928741" y="2395769"/>
            <a:ext cx="766316" cy="77051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08D132A-B5C8-4B48-8C87-7BBC0ED6C58F}"/>
              </a:ext>
            </a:extLst>
          </p:cNvPr>
          <p:cNvGrpSpPr/>
          <p:nvPr/>
        </p:nvGrpSpPr>
        <p:grpSpPr>
          <a:xfrm rot="3427730">
            <a:off x="3325377" y="1529618"/>
            <a:ext cx="1010080" cy="1010081"/>
            <a:chOff x="4698426" y="1929376"/>
            <a:chExt cx="1484524" cy="1484525"/>
          </a:xfrm>
        </p:grpSpPr>
        <p:sp>
          <p:nvSpPr>
            <p:cNvPr id="255" name="Freeform 11">
              <a:extLst>
                <a:ext uri="{FF2B5EF4-FFF2-40B4-BE49-F238E27FC236}">
                  <a16:creationId xmlns:a16="http://schemas.microsoft.com/office/drawing/2014/main" id="{5851EA9D-F126-47BA-A257-BA1D468AA3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1929376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8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8"/>
                  </a:moveTo>
                  <a:cubicBezTo>
                    <a:pt x="89" y="268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8"/>
                    <a:pt x="152" y="2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6" name="Oval 13">
              <a:extLst>
                <a:ext uri="{FF2B5EF4-FFF2-40B4-BE49-F238E27FC236}">
                  <a16:creationId xmlns:a16="http://schemas.microsoft.com/office/drawing/2014/main" id="{0810EF3E-ED70-4E1A-8439-C10C6C5D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2106448"/>
              <a:ext cx="1126262" cy="11324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60EF9D4-6A35-454D-9CED-1E8F8D0A4C67}"/>
              </a:ext>
            </a:extLst>
          </p:cNvPr>
          <p:cNvGrpSpPr/>
          <p:nvPr/>
        </p:nvGrpSpPr>
        <p:grpSpPr>
          <a:xfrm rot="3427730">
            <a:off x="2440204" y="1577228"/>
            <a:ext cx="1008679" cy="1007279"/>
            <a:chOff x="4049847" y="3061815"/>
            <a:chExt cx="1482464" cy="1480407"/>
          </a:xfrm>
        </p:grpSpPr>
        <p:sp>
          <p:nvSpPr>
            <p:cNvPr id="253" name="Freeform 14">
              <a:extLst>
                <a:ext uri="{FF2B5EF4-FFF2-40B4-BE49-F238E27FC236}">
                  <a16:creationId xmlns:a16="http://schemas.microsoft.com/office/drawing/2014/main" id="{374B6341-5D91-4A28-941F-FCAAC3EDA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847" y="3061815"/>
              <a:ext cx="1482464" cy="1480407"/>
            </a:xfrm>
            <a:custGeom>
              <a:avLst/>
              <a:gdLst>
                <a:gd name="T0" fmla="*/ 152 w 304"/>
                <a:gd name="T1" fmla="*/ 0 h 303"/>
                <a:gd name="T2" fmla="*/ 0 w 304"/>
                <a:gd name="T3" fmla="*/ 151 h 303"/>
                <a:gd name="T4" fmla="*/ 152 w 304"/>
                <a:gd name="T5" fmla="*/ 303 h 303"/>
                <a:gd name="T6" fmla="*/ 304 w 304"/>
                <a:gd name="T7" fmla="*/ 151 h 303"/>
                <a:gd name="T8" fmla="*/ 152 w 304"/>
                <a:gd name="T9" fmla="*/ 0 h 303"/>
                <a:gd name="T10" fmla="*/ 152 w 304"/>
                <a:gd name="T11" fmla="*/ 267 h 303"/>
                <a:gd name="T12" fmla="*/ 36 w 304"/>
                <a:gd name="T13" fmla="*/ 151 h 303"/>
                <a:gd name="T14" fmla="*/ 152 w 304"/>
                <a:gd name="T15" fmla="*/ 36 h 303"/>
                <a:gd name="T16" fmla="*/ 267 w 304"/>
                <a:gd name="T17" fmla="*/ 151 h 303"/>
                <a:gd name="T18" fmla="*/ 152 w 304"/>
                <a:gd name="T19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152" y="0"/>
                  </a:moveTo>
                  <a:cubicBezTo>
                    <a:pt x="68" y="0"/>
                    <a:pt x="0" y="68"/>
                    <a:pt x="0" y="151"/>
                  </a:cubicBezTo>
                  <a:cubicBezTo>
                    <a:pt x="0" y="235"/>
                    <a:pt x="68" y="303"/>
                    <a:pt x="152" y="303"/>
                  </a:cubicBezTo>
                  <a:cubicBezTo>
                    <a:pt x="236" y="303"/>
                    <a:pt x="304" y="235"/>
                    <a:pt x="304" y="151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6" y="215"/>
                    <a:pt x="36" y="151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6" y="36"/>
                    <a:pt x="267" y="88"/>
                    <a:pt x="267" y="151"/>
                  </a:cubicBezTo>
                  <a:cubicBezTo>
                    <a:pt x="267" y="215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4" name="Oval 16">
              <a:extLst>
                <a:ext uri="{FF2B5EF4-FFF2-40B4-BE49-F238E27FC236}">
                  <a16:creationId xmlns:a16="http://schemas.microsoft.com/office/drawing/2014/main" id="{43B01FCE-AC44-4CC2-A685-623855496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861" y="3238888"/>
              <a:ext cx="1128321" cy="1126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sp>
        <p:nvSpPr>
          <p:cNvPr id="247" name="Freeform 6">
            <a:extLst>
              <a:ext uri="{FF2B5EF4-FFF2-40B4-BE49-F238E27FC236}">
                <a16:creationId xmlns:a16="http://schemas.microsoft.com/office/drawing/2014/main" id="{D46E1883-A201-42D3-83B3-E9128D61679C}"/>
              </a:ext>
            </a:extLst>
          </p:cNvPr>
          <p:cNvSpPr>
            <a:spLocks/>
          </p:cNvSpPr>
          <p:nvPr/>
        </p:nvSpPr>
        <p:spPr bwMode="auto">
          <a:xfrm rot="3427730">
            <a:off x="3444946" y="2986913"/>
            <a:ext cx="491732" cy="827958"/>
          </a:xfrm>
          <a:custGeom>
            <a:avLst/>
            <a:gdLst>
              <a:gd name="T0" fmla="*/ 98 w 148"/>
              <a:gd name="T1" fmla="*/ 200 h 249"/>
              <a:gd name="T2" fmla="*/ 91 w 148"/>
              <a:gd name="T3" fmla="*/ 195 h 249"/>
              <a:gd name="T4" fmla="*/ 37 w 148"/>
              <a:gd name="T5" fmla="*/ 97 h 249"/>
              <a:gd name="T6" fmla="*/ 91 w 148"/>
              <a:gd name="T7" fmla="*/ 0 h 249"/>
              <a:gd name="T8" fmla="*/ 23 w 148"/>
              <a:gd name="T9" fmla="*/ 18 h 249"/>
              <a:gd name="T10" fmla="*/ 0 w 148"/>
              <a:gd name="T11" fmla="*/ 97 h 249"/>
              <a:gd name="T12" fmla="*/ 23 w 148"/>
              <a:gd name="T13" fmla="*/ 177 h 249"/>
              <a:gd name="T14" fmla="*/ 73 w 148"/>
              <a:gd name="T15" fmla="*/ 227 h 249"/>
              <a:gd name="T16" fmla="*/ 80 w 148"/>
              <a:gd name="T17" fmla="*/ 231 h 249"/>
              <a:gd name="T18" fmla="*/ 148 w 148"/>
              <a:gd name="T19" fmla="*/ 249 h 249"/>
              <a:gd name="T20" fmla="*/ 98 w 148"/>
              <a:gd name="T21" fmla="*/ 20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" h="249">
                <a:moveTo>
                  <a:pt x="98" y="200"/>
                </a:moveTo>
                <a:cubicBezTo>
                  <a:pt x="96" y="198"/>
                  <a:pt x="93" y="197"/>
                  <a:pt x="91" y="195"/>
                </a:cubicBezTo>
                <a:cubicBezTo>
                  <a:pt x="58" y="175"/>
                  <a:pt x="37" y="139"/>
                  <a:pt x="37" y="97"/>
                </a:cubicBezTo>
                <a:cubicBezTo>
                  <a:pt x="37" y="56"/>
                  <a:pt x="58" y="20"/>
                  <a:pt x="91" y="0"/>
                </a:cubicBezTo>
                <a:cubicBezTo>
                  <a:pt x="70" y="11"/>
                  <a:pt x="47" y="17"/>
                  <a:pt x="23" y="18"/>
                </a:cubicBezTo>
                <a:cubicBezTo>
                  <a:pt x="9" y="41"/>
                  <a:pt x="0" y="68"/>
                  <a:pt x="0" y="97"/>
                </a:cubicBezTo>
                <a:cubicBezTo>
                  <a:pt x="0" y="127"/>
                  <a:pt x="9" y="154"/>
                  <a:pt x="23" y="177"/>
                </a:cubicBezTo>
                <a:cubicBezTo>
                  <a:pt x="35" y="197"/>
                  <a:pt x="52" y="214"/>
                  <a:pt x="73" y="227"/>
                </a:cubicBezTo>
                <a:cubicBezTo>
                  <a:pt x="75" y="228"/>
                  <a:pt x="78" y="230"/>
                  <a:pt x="80" y="231"/>
                </a:cubicBezTo>
                <a:cubicBezTo>
                  <a:pt x="101" y="242"/>
                  <a:pt x="124" y="249"/>
                  <a:pt x="148" y="249"/>
                </a:cubicBezTo>
                <a:cubicBezTo>
                  <a:pt x="136" y="229"/>
                  <a:pt x="119" y="212"/>
                  <a:pt x="98" y="200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48" name="Freeform 9">
            <a:extLst>
              <a:ext uri="{FF2B5EF4-FFF2-40B4-BE49-F238E27FC236}">
                <a16:creationId xmlns:a16="http://schemas.microsoft.com/office/drawing/2014/main" id="{9D41898A-55F1-48F7-A547-1E3144AC3C5F}"/>
              </a:ext>
            </a:extLst>
          </p:cNvPr>
          <p:cNvSpPr>
            <a:spLocks/>
          </p:cNvSpPr>
          <p:nvPr/>
        </p:nvSpPr>
        <p:spPr bwMode="auto">
          <a:xfrm rot="3427730">
            <a:off x="3854675" y="2302082"/>
            <a:ext cx="949839" cy="1010081"/>
          </a:xfrm>
          <a:custGeom>
            <a:avLst/>
            <a:gdLst>
              <a:gd name="T0" fmla="*/ 134 w 286"/>
              <a:gd name="T1" fmla="*/ 0 h 304"/>
              <a:gd name="T2" fmla="*/ 0 w 286"/>
              <a:gd name="T3" fmla="*/ 80 h 304"/>
              <a:gd name="T4" fmla="*/ 18 w 286"/>
              <a:gd name="T5" fmla="*/ 148 h 304"/>
              <a:gd name="T6" fmla="*/ 134 w 286"/>
              <a:gd name="T7" fmla="*/ 36 h 304"/>
              <a:gd name="T8" fmla="*/ 249 w 286"/>
              <a:gd name="T9" fmla="*/ 152 h 304"/>
              <a:gd name="T10" fmla="*/ 195 w 286"/>
              <a:gd name="T11" fmla="*/ 250 h 304"/>
              <a:gd name="T12" fmla="*/ 188 w 286"/>
              <a:gd name="T13" fmla="*/ 254 h 304"/>
              <a:gd name="T14" fmla="*/ 138 w 286"/>
              <a:gd name="T15" fmla="*/ 304 h 304"/>
              <a:gd name="T16" fmla="*/ 206 w 286"/>
              <a:gd name="T17" fmla="*/ 286 h 304"/>
              <a:gd name="T18" fmla="*/ 213 w 286"/>
              <a:gd name="T19" fmla="*/ 281 h 304"/>
              <a:gd name="T20" fmla="*/ 263 w 286"/>
              <a:gd name="T21" fmla="*/ 232 h 304"/>
              <a:gd name="T22" fmla="*/ 286 w 286"/>
              <a:gd name="T23" fmla="*/ 152 h 304"/>
              <a:gd name="T24" fmla="*/ 134 w 286"/>
              <a:gd name="T25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304">
                <a:moveTo>
                  <a:pt x="134" y="0"/>
                </a:moveTo>
                <a:cubicBezTo>
                  <a:pt x="76" y="0"/>
                  <a:pt x="26" y="32"/>
                  <a:pt x="0" y="80"/>
                </a:cubicBezTo>
                <a:cubicBezTo>
                  <a:pt x="11" y="100"/>
                  <a:pt x="18" y="123"/>
                  <a:pt x="18" y="148"/>
                </a:cubicBezTo>
                <a:cubicBezTo>
                  <a:pt x="20" y="86"/>
                  <a:pt x="71" y="36"/>
                  <a:pt x="134" y="36"/>
                </a:cubicBezTo>
                <a:cubicBezTo>
                  <a:pt x="197" y="36"/>
                  <a:pt x="249" y="88"/>
                  <a:pt x="249" y="152"/>
                </a:cubicBezTo>
                <a:cubicBezTo>
                  <a:pt x="249" y="193"/>
                  <a:pt x="228" y="229"/>
                  <a:pt x="195" y="250"/>
                </a:cubicBezTo>
                <a:cubicBezTo>
                  <a:pt x="193" y="251"/>
                  <a:pt x="190" y="253"/>
                  <a:pt x="188" y="254"/>
                </a:cubicBezTo>
                <a:cubicBezTo>
                  <a:pt x="167" y="267"/>
                  <a:pt x="150" y="284"/>
                  <a:pt x="138" y="304"/>
                </a:cubicBezTo>
                <a:cubicBezTo>
                  <a:pt x="162" y="303"/>
                  <a:pt x="185" y="297"/>
                  <a:pt x="206" y="286"/>
                </a:cubicBezTo>
                <a:cubicBezTo>
                  <a:pt x="208" y="284"/>
                  <a:pt x="211" y="283"/>
                  <a:pt x="213" y="281"/>
                </a:cubicBezTo>
                <a:cubicBezTo>
                  <a:pt x="234" y="269"/>
                  <a:pt x="251" y="252"/>
                  <a:pt x="263" y="232"/>
                </a:cubicBezTo>
                <a:cubicBezTo>
                  <a:pt x="277" y="208"/>
                  <a:pt x="286" y="181"/>
                  <a:pt x="286" y="152"/>
                </a:cubicBezTo>
                <a:cubicBezTo>
                  <a:pt x="286" y="68"/>
                  <a:pt x="218" y="0"/>
                  <a:pt x="134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49" name="Freeform 12">
            <a:extLst>
              <a:ext uri="{FF2B5EF4-FFF2-40B4-BE49-F238E27FC236}">
                <a16:creationId xmlns:a16="http://schemas.microsoft.com/office/drawing/2014/main" id="{99FDFD15-FF10-4BF3-96E3-00CFFAA372E0}"/>
              </a:ext>
            </a:extLst>
          </p:cNvPr>
          <p:cNvSpPr>
            <a:spLocks/>
          </p:cNvSpPr>
          <p:nvPr/>
        </p:nvSpPr>
        <p:spPr bwMode="auto">
          <a:xfrm rot="3427730">
            <a:off x="3464307" y="1871433"/>
            <a:ext cx="685061" cy="743902"/>
          </a:xfrm>
          <a:custGeom>
            <a:avLst/>
            <a:gdLst>
              <a:gd name="T0" fmla="*/ 206 w 206"/>
              <a:gd name="T1" fmla="*/ 68 h 224"/>
              <a:gd name="T2" fmla="*/ 188 w 206"/>
              <a:gd name="T3" fmla="*/ 0 h 224"/>
              <a:gd name="T4" fmla="*/ 170 w 206"/>
              <a:gd name="T5" fmla="*/ 68 h 224"/>
              <a:gd name="T6" fmla="*/ 170 w 206"/>
              <a:gd name="T7" fmla="*/ 72 h 224"/>
              <a:gd name="T8" fmla="*/ 170 w 206"/>
              <a:gd name="T9" fmla="*/ 76 h 224"/>
              <a:gd name="T10" fmla="*/ 54 w 206"/>
              <a:gd name="T11" fmla="*/ 188 h 224"/>
              <a:gd name="T12" fmla="*/ 0 w 206"/>
              <a:gd name="T13" fmla="*/ 174 h 224"/>
              <a:gd name="T14" fmla="*/ 50 w 206"/>
              <a:gd name="T15" fmla="*/ 224 h 224"/>
              <a:gd name="T16" fmla="*/ 54 w 206"/>
              <a:gd name="T17" fmla="*/ 224 h 224"/>
              <a:gd name="T18" fmla="*/ 188 w 206"/>
              <a:gd name="T19" fmla="*/ 144 h 224"/>
              <a:gd name="T20" fmla="*/ 206 w 206"/>
              <a:gd name="T21" fmla="*/ 76 h 224"/>
              <a:gd name="T22" fmla="*/ 206 w 206"/>
              <a:gd name="T23" fmla="*/ 72 h 224"/>
              <a:gd name="T24" fmla="*/ 206 w 206"/>
              <a:gd name="T25" fmla="*/ 6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6" h="224">
                <a:moveTo>
                  <a:pt x="206" y="68"/>
                </a:moveTo>
                <a:cubicBezTo>
                  <a:pt x="206" y="43"/>
                  <a:pt x="199" y="20"/>
                  <a:pt x="188" y="0"/>
                </a:cubicBezTo>
                <a:cubicBezTo>
                  <a:pt x="177" y="20"/>
                  <a:pt x="170" y="43"/>
                  <a:pt x="170" y="68"/>
                </a:cubicBezTo>
                <a:cubicBezTo>
                  <a:pt x="170" y="69"/>
                  <a:pt x="170" y="71"/>
                  <a:pt x="170" y="72"/>
                </a:cubicBezTo>
                <a:cubicBezTo>
                  <a:pt x="170" y="73"/>
                  <a:pt x="170" y="75"/>
                  <a:pt x="170" y="76"/>
                </a:cubicBezTo>
                <a:cubicBezTo>
                  <a:pt x="168" y="138"/>
                  <a:pt x="117" y="188"/>
                  <a:pt x="54" y="188"/>
                </a:cubicBezTo>
                <a:cubicBezTo>
                  <a:pt x="35" y="188"/>
                  <a:pt x="17" y="183"/>
                  <a:pt x="0" y="174"/>
                </a:cubicBezTo>
                <a:cubicBezTo>
                  <a:pt x="21" y="187"/>
                  <a:pt x="38" y="204"/>
                  <a:pt x="50" y="224"/>
                </a:cubicBezTo>
                <a:cubicBezTo>
                  <a:pt x="51" y="224"/>
                  <a:pt x="53" y="224"/>
                  <a:pt x="54" y="224"/>
                </a:cubicBezTo>
                <a:cubicBezTo>
                  <a:pt x="112" y="224"/>
                  <a:pt x="162" y="192"/>
                  <a:pt x="188" y="144"/>
                </a:cubicBezTo>
                <a:cubicBezTo>
                  <a:pt x="199" y="124"/>
                  <a:pt x="206" y="101"/>
                  <a:pt x="206" y="76"/>
                </a:cubicBezTo>
                <a:cubicBezTo>
                  <a:pt x="206" y="75"/>
                  <a:pt x="206" y="73"/>
                  <a:pt x="206" y="72"/>
                </a:cubicBezTo>
                <a:cubicBezTo>
                  <a:pt x="206" y="71"/>
                  <a:pt x="206" y="69"/>
                  <a:pt x="206" y="6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0" name="Freeform 15">
            <a:extLst>
              <a:ext uri="{FF2B5EF4-FFF2-40B4-BE49-F238E27FC236}">
                <a16:creationId xmlns:a16="http://schemas.microsoft.com/office/drawing/2014/main" id="{2DA7F59C-5384-405F-9929-0F3A4B038116}"/>
              </a:ext>
            </a:extLst>
          </p:cNvPr>
          <p:cNvSpPr>
            <a:spLocks/>
          </p:cNvSpPr>
          <p:nvPr/>
        </p:nvSpPr>
        <p:spPr bwMode="auto">
          <a:xfrm rot="3427730">
            <a:off x="2457500" y="1545460"/>
            <a:ext cx="933027" cy="1007279"/>
          </a:xfrm>
          <a:custGeom>
            <a:avLst/>
            <a:gdLst>
              <a:gd name="T0" fmla="*/ 152 w 281"/>
              <a:gd name="T1" fmla="*/ 36 h 303"/>
              <a:gd name="T2" fmla="*/ 206 w 281"/>
              <a:gd name="T3" fmla="*/ 49 h 303"/>
              <a:gd name="T4" fmla="*/ 213 w 281"/>
              <a:gd name="T5" fmla="*/ 54 h 303"/>
              <a:gd name="T6" fmla="*/ 281 w 281"/>
              <a:gd name="T7" fmla="*/ 72 h 303"/>
              <a:gd name="T8" fmla="*/ 231 w 281"/>
              <a:gd name="T9" fmla="*/ 22 h 303"/>
              <a:gd name="T10" fmla="*/ 224 w 281"/>
              <a:gd name="T11" fmla="*/ 18 h 303"/>
              <a:gd name="T12" fmla="*/ 156 w 281"/>
              <a:gd name="T13" fmla="*/ 0 h 303"/>
              <a:gd name="T14" fmla="*/ 152 w 281"/>
              <a:gd name="T15" fmla="*/ 0 h 303"/>
              <a:gd name="T16" fmla="*/ 0 w 281"/>
              <a:gd name="T17" fmla="*/ 151 h 303"/>
              <a:gd name="T18" fmla="*/ 152 w 281"/>
              <a:gd name="T19" fmla="*/ 303 h 303"/>
              <a:gd name="T20" fmla="*/ 156 w 281"/>
              <a:gd name="T21" fmla="*/ 303 h 303"/>
              <a:gd name="T22" fmla="*/ 206 w 281"/>
              <a:gd name="T23" fmla="*/ 254 h 303"/>
              <a:gd name="T24" fmla="*/ 152 w 281"/>
              <a:gd name="T25" fmla="*/ 267 h 303"/>
              <a:gd name="T26" fmla="*/ 36 w 281"/>
              <a:gd name="T27" fmla="*/ 151 h 303"/>
              <a:gd name="T28" fmla="*/ 152 w 281"/>
              <a:gd name="T29" fmla="*/ 3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1" h="303">
                <a:moveTo>
                  <a:pt x="152" y="36"/>
                </a:moveTo>
                <a:cubicBezTo>
                  <a:pt x="171" y="36"/>
                  <a:pt x="190" y="41"/>
                  <a:pt x="206" y="49"/>
                </a:cubicBezTo>
                <a:cubicBezTo>
                  <a:pt x="208" y="51"/>
                  <a:pt x="211" y="52"/>
                  <a:pt x="213" y="54"/>
                </a:cubicBezTo>
                <a:cubicBezTo>
                  <a:pt x="234" y="65"/>
                  <a:pt x="257" y="71"/>
                  <a:pt x="281" y="72"/>
                </a:cubicBezTo>
                <a:cubicBezTo>
                  <a:pt x="269" y="52"/>
                  <a:pt x="252" y="35"/>
                  <a:pt x="231" y="22"/>
                </a:cubicBezTo>
                <a:cubicBezTo>
                  <a:pt x="229" y="21"/>
                  <a:pt x="226" y="19"/>
                  <a:pt x="224" y="18"/>
                </a:cubicBezTo>
                <a:cubicBezTo>
                  <a:pt x="203" y="7"/>
                  <a:pt x="180" y="0"/>
                  <a:pt x="156" y="0"/>
                </a:cubicBezTo>
                <a:cubicBezTo>
                  <a:pt x="155" y="0"/>
                  <a:pt x="153" y="0"/>
                  <a:pt x="152" y="0"/>
                </a:cubicBez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3"/>
                  <a:pt x="152" y="303"/>
                </a:cubicBezTo>
                <a:cubicBezTo>
                  <a:pt x="153" y="303"/>
                  <a:pt x="155" y="303"/>
                  <a:pt x="156" y="303"/>
                </a:cubicBezTo>
                <a:cubicBezTo>
                  <a:pt x="168" y="283"/>
                  <a:pt x="185" y="266"/>
                  <a:pt x="206" y="254"/>
                </a:cubicBezTo>
                <a:cubicBezTo>
                  <a:pt x="190" y="262"/>
                  <a:pt x="171" y="267"/>
                  <a:pt x="152" y="267"/>
                </a:cubicBezTo>
                <a:cubicBezTo>
                  <a:pt x="88" y="267"/>
                  <a:pt x="36" y="215"/>
                  <a:pt x="36" y="151"/>
                </a:cubicBezTo>
                <a:cubicBezTo>
                  <a:pt x="36" y="88"/>
                  <a:pt x="88" y="36"/>
                  <a:pt x="152" y="36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1" name="Freeform 18">
            <a:extLst>
              <a:ext uri="{FF2B5EF4-FFF2-40B4-BE49-F238E27FC236}">
                <a16:creationId xmlns:a16="http://schemas.microsoft.com/office/drawing/2014/main" id="{EE15B381-7811-47B0-8C6C-DC7E8D13EF14}"/>
              </a:ext>
            </a:extLst>
          </p:cNvPr>
          <p:cNvSpPr>
            <a:spLocks/>
          </p:cNvSpPr>
          <p:nvPr/>
        </p:nvSpPr>
        <p:spPr bwMode="auto">
          <a:xfrm rot="3427730">
            <a:off x="2323230" y="2489476"/>
            <a:ext cx="874189" cy="491732"/>
          </a:xfrm>
          <a:custGeom>
            <a:avLst/>
            <a:gdLst>
              <a:gd name="T0" fmla="*/ 129 w 263"/>
              <a:gd name="T1" fmla="*/ 0 h 148"/>
              <a:gd name="T2" fmla="*/ 125 w 263"/>
              <a:gd name="T3" fmla="*/ 0 h 148"/>
              <a:gd name="T4" fmla="*/ 57 w 263"/>
              <a:gd name="T5" fmla="*/ 18 h 148"/>
              <a:gd name="T6" fmla="*/ 50 w 263"/>
              <a:gd name="T7" fmla="*/ 23 h 148"/>
              <a:gd name="T8" fmla="*/ 0 w 263"/>
              <a:gd name="T9" fmla="*/ 72 h 148"/>
              <a:gd name="T10" fmla="*/ 68 w 263"/>
              <a:gd name="T11" fmla="*/ 54 h 148"/>
              <a:gd name="T12" fmla="*/ 75 w 263"/>
              <a:gd name="T13" fmla="*/ 50 h 148"/>
              <a:gd name="T14" fmla="*/ 129 w 263"/>
              <a:gd name="T15" fmla="*/ 36 h 148"/>
              <a:gd name="T16" fmla="*/ 245 w 263"/>
              <a:gd name="T17" fmla="*/ 148 h 148"/>
              <a:gd name="T18" fmla="*/ 263 w 263"/>
              <a:gd name="T19" fmla="*/ 80 h 148"/>
              <a:gd name="T20" fmla="*/ 129 w 263"/>
              <a:gd name="T21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148">
                <a:moveTo>
                  <a:pt x="129" y="0"/>
                </a:moveTo>
                <a:cubicBezTo>
                  <a:pt x="128" y="0"/>
                  <a:pt x="126" y="0"/>
                  <a:pt x="125" y="0"/>
                </a:cubicBezTo>
                <a:cubicBezTo>
                  <a:pt x="101" y="1"/>
                  <a:pt x="78" y="7"/>
                  <a:pt x="57" y="18"/>
                </a:cubicBezTo>
                <a:cubicBezTo>
                  <a:pt x="55" y="20"/>
                  <a:pt x="52" y="21"/>
                  <a:pt x="50" y="23"/>
                </a:cubicBezTo>
                <a:cubicBezTo>
                  <a:pt x="29" y="35"/>
                  <a:pt x="12" y="52"/>
                  <a:pt x="0" y="72"/>
                </a:cubicBezTo>
                <a:cubicBezTo>
                  <a:pt x="25" y="72"/>
                  <a:pt x="48" y="65"/>
                  <a:pt x="68" y="54"/>
                </a:cubicBezTo>
                <a:cubicBezTo>
                  <a:pt x="70" y="53"/>
                  <a:pt x="73" y="51"/>
                  <a:pt x="75" y="50"/>
                </a:cubicBezTo>
                <a:cubicBezTo>
                  <a:pt x="92" y="41"/>
                  <a:pt x="110" y="36"/>
                  <a:pt x="129" y="36"/>
                </a:cubicBezTo>
                <a:cubicBezTo>
                  <a:pt x="192" y="36"/>
                  <a:pt x="243" y="86"/>
                  <a:pt x="245" y="148"/>
                </a:cubicBezTo>
                <a:cubicBezTo>
                  <a:pt x="245" y="123"/>
                  <a:pt x="252" y="100"/>
                  <a:pt x="263" y="80"/>
                </a:cubicBezTo>
                <a:cubicBezTo>
                  <a:pt x="237" y="32"/>
                  <a:pt x="187" y="0"/>
                  <a:pt x="129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2" name="Freeform 21">
            <a:extLst>
              <a:ext uri="{FF2B5EF4-FFF2-40B4-BE49-F238E27FC236}">
                <a16:creationId xmlns:a16="http://schemas.microsoft.com/office/drawing/2014/main" id="{098778CA-C45E-48B0-8030-9E7D0C0A8A21}"/>
              </a:ext>
            </a:extLst>
          </p:cNvPr>
          <p:cNvSpPr>
            <a:spLocks/>
          </p:cNvSpPr>
          <p:nvPr/>
        </p:nvSpPr>
        <p:spPr bwMode="auto">
          <a:xfrm rot="3427730">
            <a:off x="2440949" y="3249989"/>
            <a:ext cx="1010080" cy="830760"/>
          </a:xfrm>
          <a:custGeom>
            <a:avLst/>
            <a:gdLst>
              <a:gd name="T0" fmla="*/ 281 w 304"/>
              <a:gd name="T1" fmla="*/ 18 h 250"/>
              <a:gd name="T2" fmla="*/ 213 w 304"/>
              <a:gd name="T3" fmla="*/ 0 h 250"/>
              <a:gd name="T4" fmla="*/ 267 w 304"/>
              <a:gd name="T5" fmla="*/ 98 h 250"/>
              <a:gd name="T6" fmla="*/ 152 w 304"/>
              <a:gd name="T7" fmla="*/ 213 h 250"/>
              <a:gd name="T8" fmla="*/ 36 w 304"/>
              <a:gd name="T9" fmla="*/ 102 h 250"/>
              <a:gd name="T10" fmla="*/ 36 w 304"/>
              <a:gd name="T11" fmla="*/ 98 h 250"/>
              <a:gd name="T12" fmla="*/ 36 w 304"/>
              <a:gd name="T13" fmla="*/ 94 h 250"/>
              <a:gd name="T14" fmla="*/ 18 w 304"/>
              <a:gd name="T15" fmla="*/ 26 h 250"/>
              <a:gd name="T16" fmla="*/ 0 w 304"/>
              <a:gd name="T17" fmla="*/ 94 h 250"/>
              <a:gd name="T18" fmla="*/ 0 w 304"/>
              <a:gd name="T19" fmla="*/ 98 h 250"/>
              <a:gd name="T20" fmla="*/ 0 w 304"/>
              <a:gd name="T21" fmla="*/ 102 h 250"/>
              <a:gd name="T22" fmla="*/ 18 w 304"/>
              <a:gd name="T23" fmla="*/ 170 h 250"/>
              <a:gd name="T24" fmla="*/ 152 w 304"/>
              <a:gd name="T25" fmla="*/ 250 h 250"/>
              <a:gd name="T26" fmla="*/ 304 w 304"/>
              <a:gd name="T27" fmla="*/ 98 h 250"/>
              <a:gd name="T28" fmla="*/ 281 w 304"/>
              <a:gd name="T29" fmla="*/ 18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4" h="250">
                <a:moveTo>
                  <a:pt x="281" y="18"/>
                </a:moveTo>
                <a:cubicBezTo>
                  <a:pt x="257" y="18"/>
                  <a:pt x="234" y="11"/>
                  <a:pt x="213" y="0"/>
                </a:cubicBezTo>
                <a:cubicBezTo>
                  <a:pt x="246" y="21"/>
                  <a:pt x="267" y="57"/>
                  <a:pt x="267" y="98"/>
                </a:cubicBezTo>
                <a:cubicBezTo>
                  <a:pt x="267" y="162"/>
                  <a:pt x="215" y="213"/>
                  <a:pt x="152" y="213"/>
                </a:cubicBezTo>
                <a:cubicBezTo>
                  <a:pt x="89" y="213"/>
                  <a:pt x="38" y="164"/>
                  <a:pt x="36" y="102"/>
                </a:cubicBezTo>
                <a:cubicBezTo>
                  <a:pt x="36" y="101"/>
                  <a:pt x="36" y="99"/>
                  <a:pt x="36" y="98"/>
                </a:cubicBezTo>
                <a:cubicBezTo>
                  <a:pt x="36" y="97"/>
                  <a:pt x="36" y="95"/>
                  <a:pt x="36" y="94"/>
                </a:cubicBezTo>
                <a:cubicBezTo>
                  <a:pt x="36" y="69"/>
                  <a:pt x="29" y="46"/>
                  <a:pt x="18" y="26"/>
                </a:cubicBezTo>
                <a:cubicBezTo>
                  <a:pt x="7" y="46"/>
                  <a:pt x="0" y="69"/>
                  <a:pt x="0" y="94"/>
                </a:cubicBezTo>
                <a:cubicBezTo>
                  <a:pt x="0" y="95"/>
                  <a:pt x="0" y="97"/>
                  <a:pt x="0" y="98"/>
                </a:cubicBezTo>
                <a:cubicBezTo>
                  <a:pt x="0" y="99"/>
                  <a:pt x="0" y="101"/>
                  <a:pt x="0" y="102"/>
                </a:cubicBezTo>
                <a:cubicBezTo>
                  <a:pt x="0" y="127"/>
                  <a:pt x="7" y="150"/>
                  <a:pt x="18" y="170"/>
                </a:cubicBezTo>
                <a:cubicBezTo>
                  <a:pt x="44" y="218"/>
                  <a:pt x="94" y="250"/>
                  <a:pt x="152" y="250"/>
                </a:cubicBezTo>
                <a:cubicBezTo>
                  <a:pt x="236" y="250"/>
                  <a:pt x="304" y="182"/>
                  <a:pt x="304" y="98"/>
                </a:cubicBezTo>
                <a:cubicBezTo>
                  <a:pt x="304" y="69"/>
                  <a:pt x="295" y="41"/>
                  <a:pt x="281" y="1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24759D2-3FAD-41D9-A1A1-0F430522740B}"/>
              </a:ext>
            </a:extLst>
          </p:cNvPr>
          <p:cNvSpPr txBox="1"/>
          <p:nvPr/>
        </p:nvSpPr>
        <p:spPr>
          <a:xfrm>
            <a:off x="5534396" y="2653813"/>
            <a:ext cx="112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C3073F"/>
                </a:solidFill>
                <a:latin typeface="Kalameh Black" pitchFamily="2" charset="-78"/>
                <a:cs typeface="Kalameh Black" pitchFamily="2" charset="-78"/>
              </a:rPr>
              <a:t>پایه</a:t>
            </a:r>
            <a:endParaRPr lang="en-US" sz="2400" dirty="0">
              <a:solidFill>
                <a:srgbClr val="C3073F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4F778A5-F4A0-4C8A-B766-2AED6884F05E}"/>
              </a:ext>
            </a:extLst>
          </p:cNvPr>
          <p:cNvSpPr txBox="1"/>
          <p:nvPr/>
        </p:nvSpPr>
        <p:spPr>
          <a:xfrm>
            <a:off x="2948032" y="2568107"/>
            <a:ext cx="96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C3073F"/>
                </a:solidFill>
                <a:latin typeface="Kalameh Black" pitchFamily="2" charset="-78"/>
                <a:cs typeface="Kalameh Black" pitchFamily="2" charset="-78"/>
              </a:rPr>
              <a:t>یادگیری</a:t>
            </a:r>
          </a:p>
          <a:p>
            <a:pPr algn="ctr" rtl="1"/>
            <a:r>
              <a:rPr lang="fa-IR" sz="1400" dirty="0">
                <a:solidFill>
                  <a:srgbClr val="C3073F"/>
                </a:solidFill>
                <a:latin typeface="Kalameh Black" pitchFamily="2" charset="-78"/>
                <a:cs typeface="Kalameh Black" pitchFamily="2" charset="-78"/>
              </a:rPr>
              <a:t>ماشین</a:t>
            </a:r>
            <a:endParaRPr lang="en-US" sz="1400" dirty="0">
              <a:solidFill>
                <a:srgbClr val="C3073F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AFD296-17A4-468A-A477-3C4207C5EA71}"/>
              </a:ext>
            </a:extLst>
          </p:cNvPr>
          <p:cNvSpPr txBox="1"/>
          <p:nvPr/>
        </p:nvSpPr>
        <p:spPr>
          <a:xfrm>
            <a:off x="3446056" y="1880769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 err="1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kNN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9001B9E-712F-42EE-BEFB-04F8266CEE56}"/>
              </a:ext>
            </a:extLst>
          </p:cNvPr>
          <p:cNvSpPr txBox="1"/>
          <p:nvPr/>
        </p:nvSpPr>
        <p:spPr>
          <a:xfrm>
            <a:off x="2591501" y="1923000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K*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6B9469D-8CB3-446D-A64E-D2B0212B157E}"/>
              </a:ext>
            </a:extLst>
          </p:cNvPr>
          <p:cNvSpPr txBox="1"/>
          <p:nvPr/>
        </p:nvSpPr>
        <p:spPr>
          <a:xfrm>
            <a:off x="2123039" y="2712819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SVM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AD8DEF8-FD55-46B2-A539-C8E4F5C2FA09}"/>
              </a:ext>
            </a:extLst>
          </p:cNvPr>
          <p:cNvSpPr txBox="1"/>
          <p:nvPr/>
        </p:nvSpPr>
        <p:spPr>
          <a:xfrm>
            <a:off x="2626874" y="3369758"/>
            <a:ext cx="77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شبکه بیزین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516887A-E597-4896-9033-44D618C8CBA5}"/>
              </a:ext>
            </a:extLst>
          </p:cNvPr>
          <p:cNvSpPr txBox="1"/>
          <p:nvPr/>
        </p:nvSpPr>
        <p:spPr>
          <a:xfrm>
            <a:off x="3524369" y="3330100"/>
            <a:ext cx="77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شبکه عصبی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328946D3-2FCC-4104-B9BD-F099BD75988C}"/>
              </a:ext>
            </a:extLst>
          </p:cNvPr>
          <p:cNvSpPr txBox="1"/>
          <p:nvPr/>
        </p:nvSpPr>
        <p:spPr>
          <a:xfrm>
            <a:off x="3952627" y="2553951"/>
            <a:ext cx="77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درخت تصمیم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F5304A6-B0C1-4138-A20D-ED8227F0E2D9}"/>
              </a:ext>
            </a:extLst>
          </p:cNvPr>
          <p:cNvSpPr txBox="1"/>
          <p:nvPr/>
        </p:nvSpPr>
        <p:spPr>
          <a:xfrm>
            <a:off x="3042223" y="4188472"/>
            <a:ext cx="3350703" cy="408980"/>
          </a:xfrm>
          <a:custGeom>
            <a:avLst/>
            <a:gdLst>
              <a:gd name="connsiteX0" fmla="*/ 0 w 3350703"/>
              <a:gd name="connsiteY0" fmla="*/ 174790 h 408980"/>
              <a:gd name="connsiteX1" fmla="*/ 174790 w 3350703"/>
              <a:gd name="connsiteY1" fmla="*/ 0 h 408980"/>
              <a:gd name="connsiteX2" fmla="*/ 674977 w 3350703"/>
              <a:gd name="connsiteY2" fmla="*/ 0 h 408980"/>
              <a:gd name="connsiteX3" fmla="*/ 1115142 w 3350703"/>
              <a:gd name="connsiteY3" fmla="*/ 0 h 408980"/>
              <a:gd name="connsiteX4" fmla="*/ 1615329 w 3350703"/>
              <a:gd name="connsiteY4" fmla="*/ 0 h 408980"/>
              <a:gd name="connsiteX5" fmla="*/ 2025483 w 3350703"/>
              <a:gd name="connsiteY5" fmla="*/ 0 h 408980"/>
              <a:gd name="connsiteX6" fmla="*/ 2585692 w 3350703"/>
              <a:gd name="connsiteY6" fmla="*/ 0 h 408980"/>
              <a:gd name="connsiteX7" fmla="*/ 3175913 w 3350703"/>
              <a:gd name="connsiteY7" fmla="*/ 0 h 408980"/>
              <a:gd name="connsiteX8" fmla="*/ 3350703 w 3350703"/>
              <a:gd name="connsiteY8" fmla="*/ 174790 h 408980"/>
              <a:gd name="connsiteX9" fmla="*/ 3350703 w 3350703"/>
              <a:gd name="connsiteY9" fmla="*/ 234190 h 408980"/>
              <a:gd name="connsiteX10" fmla="*/ 3175913 w 3350703"/>
              <a:gd name="connsiteY10" fmla="*/ 408980 h 408980"/>
              <a:gd name="connsiteX11" fmla="*/ 2645715 w 3350703"/>
              <a:gd name="connsiteY11" fmla="*/ 408980 h 408980"/>
              <a:gd name="connsiteX12" fmla="*/ 2115516 w 3350703"/>
              <a:gd name="connsiteY12" fmla="*/ 408980 h 408980"/>
              <a:gd name="connsiteX13" fmla="*/ 1705363 w 3350703"/>
              <a:gd name="connsiteY13" fmla="*/ 408980 h 408980"/>
              <a:gd name="connsiteX14" fmla="*/ 1295209 w 3350703"/>
              <a:gd name="connsiteY14" fmla="*/ 408980 h 408980"/>
              <a:gd name="connsiteX15" fmla="*/ 885056 w 3350703"/>
              <a:gd name="connsiteY15" fmla="*/ 408980 h 408980"/>
              <a:gd name="connsiteX16" fmla="*/ 174790 w 3350703"/>
              <a:gd name="connsiteY16" fmla="*/ 408980 h 408980"/>
              <a:gd name="connsiteX17" fmla="*/ 0 w 3350703"/>
              <a:gd name="connsiteY17" fmla="*/ 234190 h 408980"/>
              <a:gd name="connsiteX18" fmla="*/ 0 w 3350703"/>
              <a:gd name="connsiteY18" fmla="*/ 174790 h 40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50703" h="408980" fill="none" extrusionOk="0">
                <a:moveTo>
                  <a:pt x="0" y="174790"/>
                </a:moveTo>
                <a:cubicBezTo>
                  <a:pt x="1135" y="60430"/>
                  <a:pt x="87135" y="21526"/>
                  <a:pt x="174790" y="0"/>
                </a:cubicBezTo>
                <a:cubicBezTo>
                  <a:pt x="417288" y="-16608"/>
                  <a:pt x="460674" y="42212"/>
                  <a:pt x="674977" y="0"/>
                </a:cubicBezTo>
                <a:cubicBezTo>
                  <a:pt x="889280" y="-42212"/>
                  <a:pt x="1015366" y="3128"/>
                  <a:pt x="1115142" y="0"/>
                </a:cubicBezTo>
                <a:cubicBezTo>
                  <a:pt x="1214919" y="-3128"/>
                  <a:pt x="1500348" y="6925"/>
                  <a:pt x="1615329" y="0"/>
                </a:cubicBezTo>
                <a:cubicBezTo>
                  <a:pt x="1730310" y="-6925"/>
                  <a:pt x="1853045" y="5680"/>
                  <a:pt x="2025483" y="0"/>
                </a:cubicBezTo>
                <a:cubicBezTo>
                  <a:pt x="2197921" y="-5680"/>
                  <a:pt x="2371358" y="16240"/>
                  <a:pt x="2585692" y="0"/>
                </a:cubicBezTo>
                <a:cubicBezTo>
                  <a:pt x="2800026" y="-16240"/>
                  <a:pt x="2989906" y="62901"/>
                  <a:pt x="3175913" y="0"/>
                </a:cubicBezTo>
                <a:cubicBezTo>
                  <a:pt x="3269075" y="-1308"/>
                  <a:pt x="3332040" y="84992"/>
                  <a:pt x="3350703" y="174790"/>
                </a:cubicBezTo>
                <a:cubicBezTo>
                  <a:pt x="3353678" y="189405"/>
                  <a:pt x="3348419" y="209462"/>
                  <a:pt x="3350703" y="234190"/>
                </a:cubicBezTo>
                <a:cubicBezTo>
                  <a:pt x="3351817" y="323262"/>
                  <a:pt x="3262622" y="421660"/>
                  <a:pt x="3175913" y="408980"/>
                </a:cubicBezTo>
                <a:cubicBezTo>
                  <a:pt x="3068527" y="470588"/>
                  <a:pt x="2759258" y="382974"/>
                  <a:pt x="2645715" y="408980"/>
                </a:cubicBezTo>
                <a:cubicBezTo>
                  <a:pt x="2532172" y="434986"/>
                  <a:pt x="2229903" y="395445"/>
                  <a:pt x="2115516" y="408980"/>
                </a:cubicBezTo>
                <a:cubicBezTo>
                  <a:pt x="2001129" y="422515"/>
                  <a:pt x="1891765" y="399702"/>
                  <a:pt x="1705363" y="408980"/>
                </a:cubicBezTo>
                <a:cubicBezTo>
                  <a:pt x="1518961" y="418258"/>
                  <a:pt x="1497818" y="401196"/>
                  <a:pt x="1295209" y="408980"/>
                </a:cubicBezTo>
                <a:cubicBezTo>
                  <a:pt x="1092600" y="416764"/>
                  <a:pt x="1036871" y="395623"/>
                  <a:pt x="885056" y="408980"/>
                </a:cubicBezTo>
                <a:cubicBezTo>
                  <a:pt x="733241" y="422337"/>
                  <a:pt x="471537" y="377303"/>
                  <a:pt x="174790" y="408980"/>
                </a:cubicBezTo>
                <a:cubicBezTo>
                  <a:pt x="68796" y="388906"/>
                  <a:pt x="1585" y="319904"/>
                  <a:pt x="0" y="234190"/>
                </a:cubicBezTo>
                <a:cubicBezTo>
                  <a:pt x="-3388" y="209611"/>
                  <a:pt x="3547" y="188967"/>
                  <a:pt x="0" y="174790"/>
                </a:cubicBezTo>
                <a:close/>
              </a:path>
              <a:path w="3350703" h="408980" stroke="0" extrusionOk="0">
                <a:moveTo>
                  <a:pt x="0" y="174790"/>
                </a:moveTo>
                <a:cubicBezTo>
                  <a:pt x="-2605" y="75617"/>
                  <a:pt x="76543" y="-17992"/>
                  <a:pt x="174790" y="0"/>
                </a:cubicBezTo>
                <a:cubicBezTo>
                  <a:pt x="325333" y="-40875"/>
                  <a:pt x="475164" y="51143"/>
                  <a:pt x="704988" y="0"/>
                </a:cubicBezTo>
                <a:cubicBezTo>
                  <a:pt x="934812" y="-51143"/>
                  <a:pt x="1046440" y="41989"/>
                  <a:pt x="1175164" y="0"/>
                </a:cubicBezTo>
                <a:cubicBezTo>
                  <a:pt x="1303888" y="-41989"/>
                  <a:pt x="1465526" y="12692"/>
                  <a:pt x="1675352" y="0"/>
                </a:cubicBezTo>
                <a:cubicBezTo>
                  <a:pt x="1885178" y="-12692"/>
                  <a:pt x="2016413" y="32837"/>
                  <a:pt x="2235561" y="0"/>
                </a:cubicBezTo>
                <a:cubicBezTo>
                  <a:pt x="2454709" y="-32837"/>
                  <a:pt x="2742494" y="40512"/>
                  <a:pt x="3175913" y="0"/>
                </a:cubicBezTo>
                <a:cubicBezTo>
                  <a:pt x="3258527" y="-24268"/>
                  <a:pt x="3340369" y="84482"/>
                  <a:pt x="3350703" y="174790"/>
                </a:cubicBezTo>
                <a:cubicBezTo>
                  <a:pt x="3356440" y="202558"/>
                  <a:pt x="3348713" y="211396"/>
                  <a:pt x="3350703" y="234190"/>
                </a:cubicBezTo>
                <a:cubicBezTo>
                  <a:pt x="3344960" y="332581"/>
                  <a:pt x="3245531" y="404513"/>
                  <a:pt x="3175913" y="408980"/>
                </a:cubicBezTo>
                <a:cubicBezTo>
                  <a:pt x="2930121" y="442512"/>
                  <a:pt x="2826806" y="349115"/>
                  <a:pt x="2645715" y="408980"/>
                </a:cubicBezTo>
                <a:cubicBezTo>
                  <a:pt x="2464624" y="468845"/>
                  <a:pt x="2379728" y="352063"/>
                  <a:pt x="2145527" y="408980"/>
                </a:cubicBezTo>
                <a:cubicBezTo>
                  <a:pt x="1911326" y="465897"/>
                  <a:pt x="1801710" y="391458"/>
                  <a:pt x="1705363" y="408980"/>
                </a:cubicBezTo>
                <a:cubicBezTo>
                  <a:pt x="1609016" y="426502"/>
                  <a:pt x="1387766" y="391357"/>
                  <a:pt x="1205176" y="408980"/>
                </a:cubicBezTo>
                <a:cubicBezTo>
                  <a:pt x="1022586" y="426603"/>
                  <a:pt x="788926" y="392679"/>
                  <a:pt x="644966" y="408980"/>
                </a:cubicBezTo>
                <a:cubicBezTo>
                  <a:pt x="501006" y="425281"/>
                  <a:pt x="370192" y="392928"/>
                  <a:pt x="174790" y="408980"/>
                </a:cubicBezTo>
                <a:cubicBezTo>
                  <a:pt x="76249" y="407946"/>
                  <a:pt x="-2033" y="327524"/>
                  <a:pt x="0" y="234190"/>
                </a:cubicBezTo>
                <a:cubicBezTo>
                  <a:pt x="-3240" y="208752"/>
                  <a:pt x="2788" y="202935"/>
                  <a:pt x="0" y="17479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B02A6D"/>
            </a:solidFill>
            <a:extLst>
              <a:ext uri="{C807C97D-BFC1-408E-A445-0C87EB9F89A2}">
                <ask:lineSketchStyleProps xmlns:ask="http://schemas.microsoft.com/office/drawing/2018/sketchyshapes" sd="3818829315">
                  <a:prstGeom prst="roundRect">
                    <a:avLst>
                      <a:gd name="adj" fmla="val 427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دقت در شرایط مختلف آموزش و آزمایش؟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E458B00-4DE5-46C1-836C-55C466DA77A2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B95DB927-E4B2-4006-9E46-E450B80C3342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DAE40564-3927-4F1A-81B9-702B11BD792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90DC81C6-0C94-44B1-93E6-18326F848C1E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361" name="Graphic 47" descr="Network with solid fill">
              <a:extLst>
                <a:ext uri="{FF2B5EF4-FFF2-40B4-BE49-F238E27FC236}">
                  <a16:creationId xmlns:a16="http://schemas.microsoft.com/office/drawing/2014/main" id="{C5B6229A-03F1-44E0-9541-A77B7147159B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04ED9E2-B8E6-4A0B-87A3-D1034E5D883E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94DA55B-AF58-47BD-A46F-3E9FFBDAE3F4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B7F5AEAE-1EDE-40CF-AFD6-4F5AFDA268F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72E4303-EFB6-41DC-9FBB-8DB09A8CE202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C4AD663-FC20-40BF-8DE9-B5366EB7003C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503FD7B-68B7-459C-8B02-F46EFAA6EB1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F3327880-01BD-478D-AB7D-DEEE5DF116B3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83B83E2-56B8-4B55-AEC5-F5ECAF5097D6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1C2D38C6-EBDC-4594-BCC3-14C8730FE85D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8ABC1DC1-3C38-4EFF-9F40-478B6EB329F4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623337BA-0302-44DB-AD34-31A3D25C4BC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7626CA6F-D128-49AA-AFFC-B34FE2872D7D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18E175D6-F25F-4371-989A-01C800D97EF9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6DB3641-C533-4356-85F6-CAF938994B66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D6C317F-117C-4A58-A79B-8ADA84654FBB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6688183-485E-42E0-AC49-A721E11D0B5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97FA899-C119-4105-9C58-69D962F3C03E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A57F02D-73F6-4888-9F8D-9113E3051200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7C906E6-D803-4F24-87FF-93A01EE8A078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0BAA8CA-00B6-4AC9-AB4D-E9DBF4DC5DBA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31969FA-89E7-4595-A521-2E9B2CDBF45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3247D63-CF95-44C9-972B-F26C891A3DB1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BB58F47F-9D0C-44A1-87CF-8BA2636CCA62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99FD436-E96A-49EB-8E1E-8E2897F1A15F}"/>
              </a:ext>
            </a:extLst>
          </p:cNvPr>
          <p:cNvGrpSpPr/>
          <p:nvPr/>
        </p:nvGrpSpPr>
        <p:grpSpPr>
          <a:xfrm>
            <a:off x="8763215" y="1370224"/>
            <a:ext cx="118500" cy="634539"/>
            <a:chOff x="8635891" y="971644"/>
            <a:chExt cx="118500" cy="634539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F24A6DB-C464-48C4-8103-22BA9651C79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E3C53E1D-F36A-41DA-9364-29DB89776701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1022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6306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6306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34568E-6 L 0.00069 -0.2956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478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3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  <p:bldP spid="236" grpId="0"/>
      <p:bldP spid="237" grpId="0"/>
      <p:bldP spid="238" grpId="0"/>
      <p:bldP spid="239" grpId="1"/>
      <p:bldP spid="239" grpId="2"/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1"/>
      <p:bldP spid="272" grpId="2"/>
      <p:bldP spid="342" grpId="0" animBg="1"/>
      <p:bldP spid="342" grpId="1" animBg="1"/>
      <p:bldP spid="342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11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7065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راهکار پیشنهادی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در بهبود موقعیت‌یابی</a:t>
            </a:r>
            <a:endParaRPr lang="en-001" dirty="0"/>
          </a:p>
          <a:p>
            <a:endParaRPr lang="en-001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7AEEB2-556F-4FB1-AE8D-3EE56519ADDF}"/>
              </a:ext>
            </a:extLst>
          </p:cNvPr>
          <p:cNvGrpSpPr/>
          <p:nvPr/>
        </p:nvGrpSpPr>
        <p:grpSpPr>
          <a:xfrm>
            <a:off x="2425723" y="2305765"/>
            <a:ext cx="4802928" cy="592653"/>
            <a:chOff x="2168680" y="3331710"/>
            <a:chExt cx="7854642" cy="969216"/>
          </a:xfrm>
        </p:grpSpPr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73EEF486-D144-482B-AA68-52A27A0E9B1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722935" y="3764690"/>
              <a:ext cx="58668" cy="58670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0 w 20"/>
                <a:gd name="T9" fmla="*/ 11 h 20"/>
                <a:gd name="T10" fmla="*/ 10 w 2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1"/>
                    <a:pt x="0" y="5"/>
                    <a:pt x="0" y="11"/>
                  </a:cubicBezTo>
                  <a:cubicBezTo>
                    <a:pt x="0" y="16"/>
                    <a:pt x="5" y="20"/>
                    <a:pt x="10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63A0D4CA-1288-4560-88EB-7F43726CDAD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518766" y="3764690"/>
              <a:ext cx="58668" cy="58670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  <a:gd name="T10" fmla="*/ 10 w 2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5" y="20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DE8056AA-9B22-4B97-A41C-FEA3700BF0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311076" y="3763517"/>
              <a:ext cx="58668" cy="61016"/>
            </a:xfrm>
            <a:custGeom>
              <a:avLst/>
              <a:gdLst>
                <a:gd name="T0" fmla="*/ 10 w 20"/>
                <a:gd name="T1" fmla="*/ 21 h 21"/>
                <a:gd name="T2" fmla="*/ 17 w 20"/>
                <a:gd name="T3" fmla="*/ 18 h 21"/>
                <a:gd name="T4" fmla="*/ 20 w 20"/>
                <a:gd name="T5" fmla="*/ 11 h 21"/>
                <a:gd name="T6" fmla="*/ 17 w 20"/>
                <a:gd name="T7" fmla="*/ 4 h 21"/>
                <a:gd name="T8" fmla="*/ 3 w 20"/>
                <a:gd name="T9" fmla="*/ 4 h 21"/>
                <a:gd name="T10" fmla="*/ 0 w 20"/>
                <a:gd name="T11" fmla="*/ 11 h 21"/>
                <a:gd name="T12" fmla="*/ 3 w 20"/>
                <a:gd name="T13" fmla="*/ 18 h 21"/>
                <a:gd name="T14" fmla="*/ 10 w 2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12" y="21"/>
                    <a:pt x="15" y="20"/>
                    <a:pt x="17" y="18"/>
                  </a:cubicBezTo>
                  <a:cubicBezTo>
                    <a:pt x="19" y="16"/>
                    <a:pt x="20" y="13"/>
                    <a:pt x="20" y="11"/>
                  </a:cubicBezTo>
                  <a:cubicBezTo>
                    <a:pt x="20" y="8"/>
                    <a:pt x="19" y="6"/>
                    <a:pt x="17" y="4"/>
                  </a:cubicBezTo>
                  <a:cubicBezTo>
                    <a:pt x="13" y="0"/>
                    <a:pt x="6" y="0"/>
                    <a:pt x="3" y="4"/>
                  </a:cubicBezTo>
                  <a:cubicBezTo>
                    <a:pt x="1" y="6"/>
                    <a:pt x="0" y="8"/>
                    <a:pt x="0" y="11"/>
                  </a:cubicBezTo>
                  <a:cubicBezTo>
                    <a:pt x="0" y="13"/>
                    <a:pt x="1" y="16"/>
                    <a:pt x="3" y="18"/>
                  </a:cubicBezTo>
                  <a:cubicBezTo>
                    <a:pt x="4" y="20"/>
                    <a:pt x="7" y="21"/>
                    <a:pt x="10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2" name="Oval 16">
              <a:extLst>
                <a:ext uri="{FF2B5EF4-FFF2-40B4-BE49-F238E27FC236}">
                  <a16:creationId xmlns:a16="http://schemas.microsoft.com/office/drawing/2014/main" id="{14CFFAC1-147F-4C14-A095-51FDE5D9A9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946706" y="4239910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3" name="Oval 17">
              <a:extLst>
                <a:ext uri="{FF2B5EF4-FFF2-40B4-BE49-F238E27FC236}">
                  <a16:creationId xmlns:a16="http://schemas.microsoft.com/office/drawing/2014/main" id="{738AAA7F-1489-4C3A-B337-03764BA33B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758964" y="4239910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0C024709-2411-43A9-9E44-93D518F3D83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155497" y="4110838"/>
              <a:ext cx="65710" cy="63364"/>
            </a:xfrm>
            <a:custGeom>
              <a:avLst/>
              <a:gdLst>
                <a:gd name="T0" fmla="*/ 18 w 22"/>
                <a:gd name="T1" fmla="*/ 19 h 21"/>
                <a:gd name="T2" fmla="*/ 19 w 22"/>
                <a:gd name="T3" fmla="*/ 5 h 21"/>
                <a:gd name="T4" fmla="*/ 5 w 22"/>
                <a:gd name="T5" fmla="*/ 3 h 21"/>
                <a:gd name="T6" fmla="*/ 4 w 22"/>
                <a:gd name="T7" fmla="*/ 18 h 21"/>
                <a:gd name="T8" fmla="*/ 11 w 22"/>
                <a:gd name="T9" fmla="*/ 21 h 21"/>
                <a:gd name="T10" fmla="*/ 18 w 22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18" y="19"/>
                  </a:moveTo>
                  <a:cubicBezTo>
                    <a:pt x="22" y="15"/>
                    <a:pt x="22" y="9"/>
                    <a:pt x="19" y="5"/>
                  </a:cubicBezTo>
                  <a:cubicBezTo>
                    <a:pt x="15" y="0"/>
                    <a:pt x="9" y="0"/>
                    <a:pt x="5" y="3"/>
                  </a:cubicBezTo>
                  <a:cubicBezTo>
                    <a:pt x="0" y="7"/>
                    <a:pt x="0" y="13"/>
                    <a:pt x="4" y="18"/>
                  </a:cubicBezTo>
                  <a:cubicBezTo>
                    <a:pt x="6" y="20"/>
                    <a:pt x="8" y="21"/>
                    <a:pt x="11" y="21"/>
                  </a:cubicBezTo>
                  <a:cubicBezTo>
                    <a:pt x="13" y="21"/>
                    <a:pt x="16" y="20"/>
                    <a:pt x="18" y="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5" name="Oval 19">
              <a:extLst>
                <a:ext uri="{FF2B5EF4-FFF2-40B4-BE49-F238E27FC236}">
                  <a16:creationId xmlns:a16="http://schemas.microsoft.com/office/drawing/2014/main" id="{B9C42B42-AF9A-4300-9C7A-3EFFD59725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68391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235F6764-FF53-4099-AAFE-0255741BD13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321015" y="4238737"/>
              <a:ext cx="63362" cy="61016"/>
            </a:xfrm>
            <a:custGeom>
              <a:avLst/>
              <a:gdLst>
                <a:gd name="T0" fmla="*/ 9 w 21"/>
                <a:gd name="T1" fmla="*/ 1 h 21"/>
                <a:gd name="T2" fmla="*/ 1 w 21"/>
                <a:gd name="T3" fmla="*/ 13 h 21"/>
                <a:gd name="T4" fmla="*/ 11 w 21"/>
                <a:gd name="T5" fmla="*/ 21 h 21"/>
                <a:gd name="T6" fmla="*/ 12 w 21"/>
                <a:gd name="T7" fmla="*/ 21 h 21"/>
                <a:gd name="T8" fmla="*/ 20 w 21"/>
                <a:gd name="T9" fmla="*/ 10 h 21"/>
                <a:gd name="T10" fmla="*/ 9 w 21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9" y="1"/>
                  </a:moveTo>
                  <a:cubicBezTo>
                    <a:pt x="4" y="2"/>
                    <a:pt x="0" y="7"/>
                    <a:pt x="1" y="13"/>
                  </a:cubicBezTo>
                  <a:cubicBezTo>
                    <a:pt x="2" y="18"/>
                    <a:pt x="6" y="21"/>
                    <a:pt x="11" y="21"/>
                  </a:cubicBezTo>
                  <a:cubicBezTo>
                    <a:pt x="11" y="21"/>
                    <a:pt x="12" y="21"/>
                    <a:pt x="12" y="21"/>
                  </a:cubicBezTo>
                  <a:cubicBezTo>
                    <a:pt x="18" y="20"/>
                    <a:pt x="21" y="15"/>
                    <a:pt x="20" y="10"/>
                  </a:cubicBezTo>
                  <a:cubicBezTo>
                    <a:pt x="20" y="4"/>
                    <a:pt x="14" y="0"/>
                    <a:pt x="9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CE91E2D0-A97C-44C9-B63A-D43F3C5369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68874" y="4238737"/>
              <a:ext cx="61016" cy="61016"/>
            </a:xfrm>
            <a:custGeom>
              <a:avLst/>
              <a:gdLst>
                <a:gd name="T0" fmla="*/ 10 w 21"/>
                <a:gd name="T1" fmla="*/ 20 h 20"/>
                <a:gd name="T2" fmla="*/ 11 w 21"/>
                <a:gd name="T3" fmla="*/ 20 h 20"/>
                <a:gd name="T4" fmla="*/ 21 w 21"/>
                <a:gd name="T5" fmla="*/ 11 h 20"/>
                <a:gd name="T6" fmla="*/ 12 w 21"/>
                <a:gd name="T7" fmla="*/ 0 h 20"/>
                <a:gd name="T8" fmla="*/ 1 w 21"/>
                <a:gd name="T9" fmla="*/ 9 h 20"/>
                <a:gd name="T10" fmla="*/ 10 w 21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0" y="20"/>
                  </a:moveTo>
                  <a:cubicBezTo>
                    <a:pt x="10" y="20"/>
                    <a:pt x="11" y="20"/>
                    <a:pt x="11" y="20"/>
                  </a:cubicBezTo>
                  <a:cubicBezTo>
                    <a:pt x="16" y="20"/>
                    <a:pt x="20" y="16"/>
                    <a:pt x="21" y="11"/>
                  </a:cubicBezTo>
                  <a:cubicBezTo>
                    <a:pt x="21" y="6"/>
                    <a:pt x="17" y="1"/>
                    <a:pt x="12" y="0"/>
                  </a:cubicBezTo>
                  <a:cubicBezTo>
                    <a:pt x="6" y="0"/>
                    <a:pt x="2" y="4"/>
                    <a:pt x="1" y="9"/>
                  </a:cubicBezTo>
                  <a:cubicBezTo>
                    <a:pt x="0" y="15"/>
                    <a:pt x="4" y="19"/>
                    <a:pt x="10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30654AC5-001C-4F69-A6C9-EFCD7557670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0520" y="4168334"/>
              <a:ext cx="65710" cy="61016"/>
            </a:xfrm>
            <a:custGeom>
              <a:avLst/>
              <a:gdLst>
                <a:gd name="T0" fmla="*/ 11 w 22"/>
                <a:gd name="T1" fmla="*/ 21 h 21"/>
                <a:gd name="T2" fmla="*/ 19 w 22"/>
                <a:gd name="T3" fmla="*/ 17 h 21"/>
                <a:gd name="T4" fmla="*/ 17 w 22"/>
                <a:gd name="T5" fmla="*/ 3 h 21"/>
                <a:gd name="T6" fmla="*/ 3 w 22"/>
                <a:gd name="T7" fmla="*/ 5 h 21"/>
                <a:gd name="T8" fmla="*/ 5 w 22"/>
                <a:gd name="T9" fmla="*/ 19 h 21"/>
                <a:gd name="T10" fmla="*/ 11 w 22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4" y="21"/>
                    <a:pt x="17" y="20"/>
                    <a:pt x="19" y="17"/>
                  </a:cubicBezTo>
                  <a:cubicBezTo>
                    <a:pt x="22" y="13"/>
                    <a:pt x="21" y="7"/>
                    <a:pt x="17" y="3"/>
                  </a:cubicBezTo>
                  <a:cubicBezTo>
                    <a:pt x="12" y="0"/>
                    <a:pt x="6" y="1"/>
                    <a:pt x="3" y="5"/>
                  </a:cubicBezTo>
                  <a:cubicBezTo>
                    <a:pt x="0" y="10"/>
                    <a:pt x="1" y="16"/>
                    <a:pt x="5" y="19"/>
                  </a:cubicBezTo>
                  <a:cubicBezTo>
                    <a:pt x="7" y="21"/>
                    <a:pt x="9" y="21"/>
                    <a:pt x="11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9" name="Oval 23">
              <a:extLst>
                <a:ext uri="{FF2B5EF4-FFF2-40B4-BE49-F238E27FC236}">
                  <a16:creationId xmlns:a16="http://schemas.microsoft.com/office/drawing/2014/main" id="{44E1F451-BE62-4A30-8A63-0AB692D782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136793" y="4239910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0" name="Oval 24">
              <a:extLst>
                <a:ext uri="{FF2B5EF4-FFF2-40B4-BE49-F238E27FC236}">
                  <a16:creationId xmlns:a16="http://schemas.microsoft.com/office/drawing/2014/main" id="{542B29B7-D8D9-443A-B131-BBFE37642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878302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1A10D475-606A-435F-8965-C5A4D5A298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91155" y="4158947"/>
              <a:ext cx="65710" cy="61016"/>
            </a:xfrm>
            <a:custGeom>
              <a:avLst/>
              <a:gdLst>
                <a:gd name="T0" fmla="*/ 5 w 22"/>
                <a:gd name="T1" fmla="*/ 3 h 21"/>
                <a:gd name="T2" fmla="*/ 3 w 22"/>
                <a:gd name="T3" fmla="*/ 17 h 21"/>
                <a:gd name="T4" fmla="*/ 11 w 22"/>
                <a:gd name="T5" fmla="*/ 21 h 21"/>
                <a:gd name="T6" fmla="*/ 17 w 22"/>
                <a:gd name="T7" fmla="*/ 19 h 21"/>
                <a:gd name="T8" fmla="*/ 19 w 22"/>
                <a:gd name="T9" fmla="*/ 5 h 21"/>
                <a:gd name="T10" fmla="*/ 5 w 22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5" y="3"/>
                  </a:moveTo>
                  <a:cubicBezTo>
                    <a:pt x="0" y="7"/>
                    <a:pt x="0" y="13"/>
                    <a:pt x="3" y="17"/>
                  </a:cubicBezTo>
                  <a:cubicBezTo>
                    <a:pt x="5" y="20"/>
                    <a:pt x="8" y="21"/>
                    <a:pt x="11" y="21"/>
                  </a:cubicBezTo>
                  <a:cubicBezTo>
                    <a:pt x="13" y="21"/>
                    <a:pt x="15" y="20"/>
                    <a:pt x="17" y="19"/>
                  </a:cubicBezTo>
                  <a:cubicBezTo>
                    <a:pt x="22" y="15"/>
                    <a:pt x="22" y="9"/>
                    <a:pt x="19" y="5"/>
                  </a:cubicBezTo>
                  <a:cubicBezTo>
                    <a:pt x="15" y="0"/>
                    <a:pt x="9" y="0"/>
                    <a:pt x="5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45F7FD5F-D38E-4251-88C2-E9ED13AC3FC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71773" y="3743569"/>
              <a:ext cx="68056" cy="63364"/>
            </a:xfrm>
            <a:custGeom>
              <a:avLst/>
              <a:gdLst>
                <a:gd name="T0" fmla="*/ 17 w 23"/>
                <a:gd name="T1" fmla="*/ 3 h 22"/>
                <a:gd name="T2" fmla="*/ 3 w 23"/>
                <a:gd name="T3" fmla="*/ 7 h 22"/>
                <a:gd name="T4" fmla="*/ 7 w 23"/>
                <a:gd name="T5" fmla="*/ 20 h 22"/>
                <a:gd name="T6" fmla="*/ 12 w 23"/>
                <a:gd name="T7" fmla="*/ 22 h 22"/>
                <a:gd name="T8" fmla="*/ 20 w 23"/>
                <a:gd name="T9" fmla="*/ 17 h 22"/>
                <a:gd name="T10" fmla="*/ 1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7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1"/>
                    <a:pt x="2" y="18"/>
                    <a:pt x="7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9" y="20"/>
                    <a:pt x="20" y="17"/>
                  </a:cubicBezTo>
                  <a:cubicBezTo>
                    <a:pt x="23" y="12"/>
                    <a:pt x="21" y="6"/>
                    <a:pt x="1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47DDC35F-6E24-4B59-875E-ED2839218D9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82858" y="4070943"/>
              <a:ext cx="68056" cy="65710"/>
            </a:xfrm>
            <a:custGeom>
              <a:avLst/>
              <a:gdLst>
                <a:gd name="T0" fmla="*/ 20 w 23"/>
                <a:gd name="T1" fmla="*/ 17 h 22"/>
                <a:gd name="T2" fmla="*/ 17 w 23"/>
                <a:gd name="T3" fmla="*/ 3 h 22"/>
                <a:gd name="T4" fmla="*/ 3 w 23"/>
                <a:gd name="T5" fmla="*/ 7 h 22"/>
                <a:gd name="T6" fmla="*/ 7 w 23"/>
                <a:gd name="T7" fmla="*/ 20 h 22"/>
                <a:gd name="T8" fmla="*/ 12 w 23"/>
                <a:gd name="T9" fmla="*/ 22 h 22"/>
                <a:gd name="T10" fmla="*/ 20 w 23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17"/>
                  </a:moveTo>
                  <a:cubicBezTo>
                    <a:pt x="23" y="12"/>
                    <a:pt x="21" y="6"/>
                    <a:pt x="17" y="3"/>
                  </a:cubicBezTo>
                  <a:cubicBezTo>
                    <a:pt x="12" y="0"/>
                    <a:pt x="6" y="2"/>
                    <a:pt x="3" y="7"/>
                  </a:cubicBezTo>
                  <a:cubicBezTo>
                    <a:pt x="0" y="11"/>
                    <a:pt x="2" y="18"/>
                    <a:pt x="7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9" y="20"/>
                    <a:pt x="20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1E542245-B4E2-4EEB-AD51-890056B8DB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086613" y="3693113"/>
              <a:ext cx="68056" cy="61016"/>
            </a:xfrm>
            <a:custGeom>
              <a:avLst/>
              <a:gdLst>
                <a:gd name="T0" fmla="*/ 3 w 23"/>
                <a:gd name="T1" fmla="*/ 16 h 21"/>
                <a:gd name="T2" fmla="*/ 12 w 23"/>
                <a:gd name="T3" fmla="*/ 21 h 21"/>
                <a:gd name="T4" fmla="*/ 17 w 23"/>
                <a:gd name="T5" fmla="*/ 20 h 21"/>
                <a:gd name="T6" fmla="*/ 20 w 23"/>
                <a:gd name="T7" fmla="*/ 6 h 21"/>
                <a:gd name="T8" fmla="*/ 7 w 23"/>
                <a:gd name="T9" fmla="*/ 3 h 21"/>
                <a:gd name="T10" fmla="*/ 3 w 23"/>
                <a:gd name="T11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3" y="16"/>
                  </a:moveTo>
                  <a:cubicBezTo>
                    <a:pt x="5" y="19"/>
                    <a:pt x="8" y="21"/>
                    <a:pt x="12" y="21"/>
                  </a:cubicBezTo>
                  <a:cubicBezTo>
                    <a:pt x="13" y="21"/>
                    <a:pt x="15" y="21"/>
                    <a:pt x="17" y="20"/>
                  </a:cubicBezTo>
                  <a:cubicBezTo>
                    <a:pt x="22" y="17"/>
                    <a:pt x="23" y="11"/>
                    <a:pt x="20" y="6"/>
                  </a:cubicBezTo>
                  <a:cubicBezTo>
                    <a:pt x="18" y="2"/>
                    <a:pt x="12" y="0"/>
                    <a:pt x="7" y="3"/>
                  </a:cubicBezTo>
                  <a:cubicBezTo>
                    <a:pt x="2" y="5"/>
                    <a:pt x="0" y="11"/>
                    <a:pt x="3" y="1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0B3254BA-34F5-420E-A941-EA9F41BC65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774769" y="3420888"/>
              <a:ext cx="63362" cy="65710"/>
            </a:xfrm>
            <a:custGeom>
              <a:avLst/>
              <a:gdLst>
                <a:gd name="T0" fmla="*/ 11 w 22"/>
                <a:gd name="T1" fmla="*/ 22 h 22"/>
                <a:gd name="T2" fmla="*/ 17 w 22"/>
                <a:gd name="T3" fmla="*/ 19 h 22"/>
                <a:gd name="T4" fmla="*/ 18 w 22"/>
                <a:gd name="T5" fmla="*/ 5 h 22"/>
                <a:gd name="T6" fmla="*/ 4 w 22"/>
                <a:gd name="T7" fmla="*/ 4 h 22"/>
                <a:gd name="T8" fmla="*/ 3 w 22"/>
                <a:gd name="T9" fmla="*/ 18 h 22"/>
                <a:gd name="T10" fmla="*/ 11 w 22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13" y="22"/>
                    <a:pt x="16" y="21"/>
                    <a:pt x="17" y="19"/>
                  </a:cubicBezTo>
                  <a:cubicBezTo>
                    <a:pt x="22" y="15"/>
                    <a:pt x="22" y="9"/>
                    <a:pt x="18" y="5"/>
                  </a:cubicBezTo>
                  <a:cubicBezTo>
                    <a:pt x="14" y="1"/>
                    <a:pt x="8" y="0"/>
                    <a:pt x="4" y="4"/>
                  </a:cubicBezTo>
                  <a:cubicBezTo>
                    <a:pt x="0" y="8"/>
                    <a:pt x="0" y="14"/>
                    <a:pt x="3" y="18"/>
                  </a:cubicBezTo>
                  <a:cubicBezTo>
                    <a:pt x="5" y="20"/>
                    <a:pt x="8" y="22"/>
                    <a:pt x="11" y="2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6" name="Oval 30">
              <a:extLst>
                <a:ext uri="{FF2B5EF4-FFF2-40B4-BE49-F238E27FC236}">
                  <a16:creationId xmlns:a16="http://schemas.microsoft.com/office/drawing/2014/main" id="{ACF19933-1057-4BC5-9115-08539CCE94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90560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925DD666-580A-4D91-AD8B-0DC8E01F72C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869538" y="3386860"/>
              <a:ext cx="68056" cy="63364"/>
            </a:xfrm>
            <a:custGeom>
              <a:avLst/>
              <a:gdLst>
                <a:gd name="T0" fmla="*/ 3 w 23"/>
                <a:gd name="T1" fmla="*/ 6 h 22"/>
                <a:gd name="T2" fmla="*/ 6 w 23"/>
                <a:gd name="T3" fmla="*/ 20 h 22"/>
                <a:gd name="T4" fmla="*/ 12 w 23"/>
                <a:gd name="T5" fmla="*/ 22 h 22"/>
                <a:gd name="T6" fmla="*/ 20 w 23"/>
                <a:gd name="T7" fmla="*/ 17 h 22"/>
                <a:gd name="T8" fmla="*/ 17 w 23"/>
                <a:gd name="T9" fmla="*/ 3 h 22"/>
                <a:gd name="T10" fmla="*/ 3 w 2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3" y="6"/>
                  </a:moveTo>
                  <a:cubicBezTo>
                    <a:pt x="0" y="11"/>
                    <a:pt x="2" y="17"/>
                    <a:pt x="6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8" y="20"/>
                    <a:pt x="20" y="17"/>
                  </a:cubicBezTo>
                  <a:cubicBezTo>
                    <a:pt x="23" y="12"/>
                    <a:pt x="22" y="6"/>
                    <a:pt x="17" y="3"/>
                  </a:cubicBezTo>
                  <a:cubicBezTo>
                    <a:pt x="13" y="0"/>
                    <a:pt x="6" y="2"/>
                    <a:pt x="3" y="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36C284C3-3744-4062-A4CC-B0FD4B25798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309211" y="4223482"/>
              <a:ext cx="68056" cy="63364"/>
            </a:xfrm>
            <a:custGeom>
              <a:avLst/>
              <a:gdLst>
                <a:gd name="T0" fmla="*/ 8 w 23"/>
                <a:gd name="T1" fmla="*/ 21 h 22"/>
                <a:gd name="T2" fmla="*/ 12 w 23"/>
                <a:gd name="T3" fmla="*/ 22 h 22"/>
                <a:gd name="T4" fmla="*/ 21 w 23"/>
                <a:gd name="T5" fmla="*/ 15 h 22"/>
                <a:gd name="T6" fmla="*/ 15 w 23"/>
                <a:gd name="T7" fmla="*/ 2 h 22"/>
                <a:gd name="T8" fmla="*/ 2 w 23"/>
                <a:gd name="T9" fmla="*/ 8 h 22"/>
                <a:gd name="T10" fmla="*/ 8 w 23"/>
                <a:gd name="T1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8" y="21"/>
                  </a:moveTo>
                  <a:cubicBezTo>
                    <a:pt x="9" y="21"/>
                    <a:pt x="10" y="22"/>
                    <a:pt x="12" y="22"/>
                  </a:cubicBezTo>
                  <a:cubicBezTo>
                    <a:pt x="16" y="22"/>
                    <a:pt x="19" y="19"/>
                    <a:pt x="21" y="15"/>
                  </a:cubicBezTo>
                  <a:cubicBezTo>
                    <a:pt x="23" y="10"/>
                    <a:pt x="20" y="4"/>
                    <a:pt x="15" y="2"/>
                  </a:cubicBezTo>
                  <a:cubicBezTo>
                    <a:pt x="10" y="0"/>
                    <a:pt x="4" y="3"/>
                    <a:pt x="2" y="8"/>
                  </a:cubicBezTo>
                  <a:cubicBezTo>
                    <a:pt x="0" y="13"/>
                    <a:pt x="3" y="19"/>
                    <a:pt x="8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9" name="Oval 33">
              <a:extLst>
                <a:ext uri="{FF2B5EF4-FFF2-40B4-BE49-F238E27FC236}">
                  <a16:creationId xmlns:a16="http://schemas.microsoft.com/office/drawing/2014/main" id="{721FC483-7470-4290-876A-6D68E742A7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500473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C9A2DF35-79FB-4730-85A5-DF5A9CC601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940216" y="3334057"/>
              <a:ext cx="65710" cy="61016"/>
            </a:xfrm>
            <a:custGeom>
              <a:avLst/>
              <a:gdLst>
                <a:gd name="T0" fmla="*/ 11 w 22"/>
                <a:gd name="T1" fmla="*/ 21 h 21"/>
                <a:gd name="T2" fmla="*/ 13 w 22"/>
                <a:gd name="T3" fmla="*/ 20 h 21"/>
                <a:gd name="T4" fmla="*/ 20 w 22"/>
                <a:gd name="T5" fmla="*/ 8 h 21"/>
                <a:gd name="T6" fmla="*/ 8 w 22"/>
                <a:gd name="T7" fmla="*/ 1 h 21"/>
                <a:gd name="T8" fmla="*/ 1 w 22"/>
                <a:gd name="T9" fmla="*/ 13 h 21"/>
                <a:gd name="T10" fmla="*/ 11 w 22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1" y="21"/>
                    <a:pt x="12" y="21"/>
                    <a:pt x="13" y="20"/>
                  </a:cubicBezTo>
                  <a:cubicBezTo>
                    <a:pt x="18" y="19"/>
                    <a:pt x="22" y="14"/>
                    <a:pt x="20" y="8"/>
                  </a:cubicBezTo>
                  <a:cubicBezTo>
                    <a:pt x="19" y="3"/>
                    <a:pt x="14" y="0"/>
                    <a:pt x="8" y="1"/>
                  </a:cubicBezTo>
                  <a:cubicBezTo>
                    <a:pt x="3" y="2"/>
                    <a:pt x="0" y="8"/>
                    <a:pt x="1" y="13"/>
                  </a:cubicBezTo>
                  <a:cubicBezTo>
                    <a:pt x="2" y="18"/>
                    <a:pt x="6" y="21"/>
                    <a:pt x="11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E888908A-D757-4290-8A71-EBBE1404727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244398" y="4192975"/>
              <a:ext cx="68056" cy="65710"/>
            </a:xfrm>
            <a:custGeom>
              <a:avLst/>
              <a:gdLst>
                <a:gd name="T0" fmla="*/ 7 w 23"/>
                <a:gd name="T1" fmla="*/ 3 h 22"/>
                <a:gd name="T2" fmla="*/ 2 w 23"/>
                <a:gd name="T3" fmla="*/ 16 h 22"/>
                <a:gd name="T4" fmla="*/ 11 w 23"/>
                <a:gd name="T5" fmla="*/ 22 h 22"/>
                <a:gd name="T6" fmla="*/ 16 w 23"/>
                <a:gd name="T7" fmla="*/ 21 h 22"/>
                <a:gd name="T8" fmla="*/ 20 w 23"/>
                <a:gd name="T9" fmla="*/ 7 h 22"/>
                <a:gd name="T10" fmla="*/ 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7" y="3"/>
                  </a:moveTo>
                  <a:cubicBezTo>
                    <a:pt x="2" y="5"/>
                    <a:pt x="0" y="11"/>
                    <a:pt x="2" y="16"/>
                  </a:cubicBezTo>
                  <a:cubicBezTo>
                    <a:pt x="4" y="20"/>
                    <a:pt x="8" y="22"/>
                    <a:pt x="11" y="22"/>
                  </a:cubicBezTo>
                  <a:cubicBezTo>
                    <a:pt x="13" y="22"/>
                    <a:pt x="14" y="21"/>
                    <a:pt x="16" y="21"/>
                  </a:cubicBezTo>
                  <a:cubicBezTo>
                    <a:pt x="21" y="18"/>
                    <a:pt x="23" y="12"/>
                    <a:pt x="20" y="7"/>
                  </a:cubicBezTo>
                  <a:cubicBezTo>
                    <a:pt x="18" y="2"/>
                    <a:pt x="12" y="0"/>
                    <a:pt x="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432BDECE-D854-4ABF-A50B-0A02BD5AB8B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476729" y="3904322"/>
              <a:ext cx="68056" cy="65710"/>
            </a:xfrm>
            <a:custGeom>
              <a:avLst/>
              <a:gdLst>
                <a:gd name="T0" fmla="*/ 20 w 23"/>
                <a:gd name="T1" fmla="*/ 17 h 22"/>
                <a:gd name="T2" fmla="*/ 16 w 23"/>
                <a:gd name="T3" fmla="*/ 3 h 22"/>
                <a:gd name="T4" fmla="*/ 3 w 23"/>
                <a:gd name="T5" fmla="*/ 7 h 22"/>
                <a:gd name="T6" fmla="*/ 6 w 23"/>
                <a:gd name="T7" fmla="*/ 20 h 22"/>
                <a:gd name="T8" fmla="*/ 11 w 23"/>
                <a:gd name="T9" fmla="*/ 22 h 22"/>
                <a:gd name="T10" fmla="*/ 20 w 23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17"/>
                  </a:moveTo>
                  <a:cubicBezTo>
                    <a:pt x="23" y="12"/>
                    <a:pt x="21" y="6"/>
                    <a:pt x="16" y="3"/>
                  </a:cubicBezTo>
                  <a:cubicBezTo>
                    <a:pt x="11" y="0"/>
                    <a:pt x="5" y="2"/>
                    <a:pt x="3" y="7"/>
                  </a:cubicBezTo>
                  <a:cubicBezTo>
                    <a:pt x="0" y="11"/>
                    <a:pt x="1" y="18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3" name="Oval 37">
              <a:extLst>
                <a:ext uri="{FF2B5EF4-FFF2-40B4-BE49-F238E27FC236}">
                  <a16:creationId xmlns:a16="http://schemas.microsoft.com/office/drawing/2014/main" id="{81CA0DE1-A0A6-4AF9-B6FB-E911B4373C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77711" y="334227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4" name="Oval 38">
              <a:extLst>
                <a:ext uri="{FF2B5EF4-FFF2-40B4-BE49-F238E27FC236}">
                  <a16:creationId xmlns:a16="http://schemas.microsoft.com/office/drawing/2014/main" id="{678BFEE9-2E39-4FA5-86BB-84A134BB2A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767800" y="334227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5BFF062D-AAC2-4CC0-AA7E-A1A647561D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948501" y="3339924"/>
              <a:ext cx="68056" cy="63364"/>
            </a:xfrm>
            <a:custGeom>
              <a:avLst/>
              <a:gdLst>
                <a:gd name="T0" fmla="*/ 14 w 23"/>
                <a:gd name="T1" fmla="*/ 2 h 22"/>
                <a:gd name="T2" fmla="*/ 2 w 23"/>
                <a:gd name="T3" fmla="*/ 9 h 22"/>
                <a:gd name="T4" fmla="*/ 9 w 23"/>
                <a:gd name="T5" fmla="*/ 21 h 22"/>
                <a:gd name="T6" fmla="*/ 11 w 23"/>
                <a:gd name="T7" fmla="*/ 22 h 22"/>
                <a:gd name="T8" fmla="*/ 21 w 23"/>
                <a:gd name="T9" fmla="*/ 14 h 22"/>
                <a:gd name="T10" fmla="*/ 21 w 23"/>
                <a:gd name="T11" fmla="*/ 14 h 22"/>
                <a:gd name="T12" fmla="*/ 14 w 23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4" y="2"/>
                  </a:moveTo>
                  <a:cubicBezTo>
                    <a:pt x="9" y="0"/>
                    <a:pt x="3" y="3"/>
                    <a:pt x="2" y="9"/>
                  </a:cubicBezTo>
                  <a:cubicBezTo>
                    <a:pt x="0" y="14"/>
                    <a:pt x="3" y="20"/>
                    <a:pt x="9" y="21"/>
                  </a:cubicBezTo>
                  <a:cubicBezTo>
                    <a:pt x="9" y="21"/>
                    <a:pt x="10" y="22"/>
                    <a:pt x="11" y="22"/>
                  </a:cubicBezTo>
                  <a:cubicBezTo>
                    <a:pt x="16" y="22"/>
                    <a:pt x="20" y="19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0" y="4"/>
                    <a:pt x="14" y="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E3CBB1AD-DC3F-49D1-A6DF-D55429BF1D4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110427" y="3440835"/>
              <a:ext cx="65710" cy="61016"/>
            </a:xfrm>
            <a:custGeom>
              <a:avLst/>
              <a:gdLst>
                <a:gd name="T0" fmla="*/ 4 w 22"/>
                <a:gd name="T1" fmla="*/ 4 h 21"/>
                <a:gd name="T2" fmla="*/ 4 w 22"/>
                <a:gd name="T3" fmla="*/ 18 h 21"/>
                <a:gd name="T4" fmla="*/ 11 w 22"/>
                <a:gd name="T5" fmla="*/ 21 h 21"/>
                <a:gd name="T6" fmla="*/ 18 w 22"/>
                <a:gd name="T7" fmla="*/ 18 h 21"/>
                <a:gd name="T8" fmla="*/ 18 w 22"/>
                <a:gd name="T9" fmla="*/ 4 h 21"/>
                <a:gd name="T10" fmla="*/ 4 w 22"/>
                <a:gd name="T11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6" y="20"/>
                    <a:pt x="8" y="21"/>
                    <a:pt x="11" y="21"/>
                  </a:cubicBezTo>
                  <a:cubicBezTo>
                    <a:pt x="13" y="21"/>
                    <a:pt x="16" y="20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7" name="Freeform 41">
              <a:extLst>
                <a:ext uri="{FF2B5EF4-FFF2-40B4-BE49-F238E27FC236}">
                  <a16:creationId xmlns:a16="http://schemas.microsoft.com/office/drawing/2014/main" id="{E6056D15-72E9-4E31-A8A4-DDE8CE9AD4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74355" y="4021661"/>
              <a:ext cx="68056" cy="61016"/>
            </a:xfrm>
            <a:custGeom>
              <a:avLst/>
              <a:gdLst>
                <a:gd name="T0" fmla="*/ 17 w 23"/>
                <a:gd name="T1" fmla="*/ 20 h 21"/>
                <a:gd name="T2" fmla="*/ 20 w 23"/>
                <a:gd name="T3" fmla="*/ 6 h 21"/>
                <a:gd name="T4" fmla="*/ 7 w 23"/>
                <a:gd name="T5" fmla="*/ 2 h 21"/>
                <a:gd name="T6" fmla="*/ 3 w 23"/>
                <a:gd name="T7" fmla="*/ 16 h 21"/>
                <a:gd name="T8" fmla="*/ 12 w 23"/>
                <a:gd name="T9" fmla="*/ 21 h 21"/>
                <a:gd name="T10" fmla="*/ 17 w 2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7" y="20"/>
                  </a:moveTo>
                  <a:cubicBezTo>
                    <a:pt x="21" y="17"/>
                    <a:pt x="23" y="11"/>
                    <a:pt x="20" y="6"/>
                  </a:cubicBezTo>
                  <a:cubicBezTo>
                    <a:pt x="18" y="1"/>
                    <a:pt x="11" y="0"/>
                    <a:pt x="7" y="2"/>
                  </a:cubicBezTo>
                  <a:cubicBezTo>
                    <a:pt x="2" y="5"/>
                    <a:pt x="0" y="11"/>
                    <a:pt x="3" y="16"/>
                  </a:cubicBezTo>
                  <a:cubicBezTo>
                    <a:pt x="5" y="19"/>
                    <a:pt x="8" y="21"/>
                    <a:pt x="12" y="21"/>
                  </a:cubicBezTo>
                  <a:cubicBezTo>
                    <a:pt x="13" y="21"/>
                    <a:pt x="15" y="21"/>
                    <a:pt x="17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8" name="Freeform 42">
              <a:extLst>
                <a:ext uri="{FF2B5EF4-FFF2-40B4-BE49-F238E27FC236}">
                  <a16:creationId xmlns:a16="http://schemas.microsoft.com/office/drawing/2014/main" id="{CDD90099-0D56-451F-8233-B666591414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700570" y="3335231"/>
              <a:ext cx="58668" cy="5867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10 w 20"/>
                <a:gd name="T7" fmla="*/ 20 h 20"/>
                <a:gd name="T8" fmla="*/ 20 w 20"/>
                <a:gd name="T9" fmla="*/ 10 h 20"/>
                <a:gd name="T10" fmla="*/ 10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5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9" name="Oval 43">
              <a:extLst>
                <a:ext uri="{FF2B5EF4-FFF2-40B4-BE49-F238E27FC236}">
                  <a16:creationId xmlns:a16="http://schemas.microsoft.com/office/drawing/2014/main" id="{3ECB94AE-5045-402D-B085-78549C70D8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510482" y="333523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0" name="Oval 44">
              <a:extLst>
                <a:ext uri="{FF2B5EF4-FFF2-40B4-BE49-F238E27FC236}">
                  <a16:creationId xmlns:a16="http://schemas.microsoft.com/office/drawing/2014/main" id="{09CF1EEF-5C20-4D1D-9925-C89BA4A2D9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2740" y="333523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1" name="Freeform 45">
              <a:extLst>
                <a:ext uri="{FF2B5EF4-FFF2-40B4-BE49-F238E27FC236}">
                  <a16:creationId xmlns:a16="http://schemas.microsoft.com/office/drawing/2014/main" id="{3F676336-B2F6-4DF0-8AA0-46215232EB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884240" y="3514758"/>
              <a:ext cx="68056" cy="65710"/>
            </a:xfrm>
            <a:custGeom>
              <a:avLst/>
              <a:gdLst>
                <a:gd name="T0" fmla="*/ 16 w 23"/>
                <a:gd name="T1" fmla="*/ 3 h 22"/>
                <a:gd name="T2" fmla="*/ 3 w 23"/>
                <a:gd name="T3" fmla="*/ 7 h 22"/>
                <a:gd name="T4" fmla="*/ 6 w 23"/>
                <a:gd name="T5" fmla="*/ 20 h 22"/>
                <a:gd name="T6" fmla="*/ 11 w 23"/>
                <a:gd name="T7" fmla="*/ 22 h 22"/>
                <a:gd name="T8" fmla="*/ 20 w 23"/>
                <a:gd name="T9" fmla="*/ 17 h 22"/>
                <a:gd name="T10" fmla="*/ 16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6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ubicBezTo>
                    <a:pt x="23" y="12"/>
                    <a:pt x="21" y="6"/>
                    <a:pt x="16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2" name="Oval 46">
              <a:extLst>
                <a:ext uri="{FF2B5EF4-FFF2-40B4-BE49-F238E27FC236}">
                  <a16:creationId xmlns:a16="http://schemas.microsoft.com/office/drawing/2014/main" id="{CBAD434C-2462-4D4E-8407-17C397C96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199881" y="3342272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3" name="Oval 47">
              <a:extLst>
                <a:ext uri="{FF2B5EF4-FFF2-40B4-BE49-F238E27FC236}">
                  <a16:creationId xmlns:a16="http://schemas.microsoft.com/office/drawing/2014/main" id="{66922389-9B9B-4284-B457-6046AB577F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389969" y="334227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4" name="Freeform 48">
              <a:extLst>
                <a:ext uri="{FF2B5EF4-FFF2-40B4-BE49-F238E27FC236}">
                  <a16:creationId xmlns:a16="http://schemas.microsoft.com/office/drawing/2014/main" id="{8CD46D34-0D59-45FA-86FC-DEC93E34B4C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013312" y="3380993"/>
              <a:ext cx="68056" cy="65710"/>
            </a:xfrm>
            <a:custGeom>
              <a:avLst/>
              <a:gdLst>
                <a:gd name="T0" fmla="*/ 20 w 23"/>
                <a:gd name="T1" fmla="*/ 7 h 22"/>
                <a:gd name="T2" fmla="*/ 7 w 23"/>
                <a:gd name="T3" fmla="*/ 3 h 22"/>
                <a:gd name="T4" fmla="*/ 3 w 23"/>
                <a:gd name="T5" fmla="*/ 17 h 22"/>
                <a:gd name="T6" fmla="*/ 12 w 23"/>
                <a:gd name="T7" fmla="*/ 22 h 22"/>
                <a:gd name="T8" fmla="*/ 17 w 23"/>
                <a:gd name="T9" fmla="*/ 20 h 22"/>
                <a:gd name="T10" fmla="*/ 20 w 23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7"/>
                  </a:moveTo>
                  <a:cubicBezTo>
                    <a:pt x="18" y="2"/>
                    <a:pt x="11" y="0"/>
                    <a:pt x="7" y="3"/>
                  </a:cubicBezTo>
                  <a:cubicBezTo>
                    <a:pt x="2" y="6"/>
                    <a:pt x="0" y="12"/>
                    <a:pt x="3" y="17"/>
                  </a:cubicBezTo>
                  <a:cubicBezTo>
                    <a:pt x="5" y="20"/>
                    <a:pt x="8" y="22"/>
                    <a:pt x="12" y="22"/>
                  </a:cubicBezTo>
                  <a:cubicBezTo>
                    <a:pt x="13" y="22"/>
                    <a:pt x="15" y="21"/>
                    <a:pt x="17" y="20"/>
                  </a:cubicBezTo>
                  <a:cubicBezTo>
                    <a:pt x="22" y="18"/>
                    <a:pt x="23" y="12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5" name="Freeform 49">
              <a:extLst>
                <a:ext uri="{FF2B5EF4-FFF2-40B4-BE49-F238E27FC236}">
                  <a16:creationId xmlns:a16="http://schemas.microsoft.com/office/drawing/2014/main" id="{98984F40-9435-4CB5-ACA3-A784FEAAC96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55759" y="3950084"/>
              <a:ext cx="68056" cy="63364"/>
            </a:xfrm>
            <a:custGeom>
              <a:avLst/>
              <a:gdLst>
                <a:gd name="T0" fmla="*/ 20 w 23"/>
                <a:gd name="T1" fmla="*/ 7 h 22"/>
                <a:gd name="T2" fmla="*/ 7 w 23"/>
                <a:gd name="T3" fmla="*/ 3 h 22"/>
                <a:gd name="T4" fmla="*/ 3 w 23"/>
                <a:gd name="T5" fmla="*/ 17 h 22"/>
                <a:gd name="T6" fmla="*/ 12 w 23"/>
                <a:gd name="T7" fmla="*/ 22 h 22"/>
                <a:gd name="T8" fmla="*/ 17 w 23"/>
                <a:gd name="T9" fmla="*/ 20 h 22"/>
                <a:gd name="T10" fmla="*/ 20 w 23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7"/>
                  </a:moveTo>
                  <a:cubicBezTo>
                    <a:pt x="18" y="2"/>
                    <a:pt x="12" y="0"/>
                    <a:pt x="7" y="3"/>
                  </a:cubicBezTo>
                  <a:cubicBezTo>
                    <a:pt x="2" y="6"/>
                    <a:pt x="0" y="12"/>
                    <a:pt x="3" y="17"/>
                  </a:cubicBezTo>
                  <a:cubicBezTo>
                    <a:pt x="5" y="20"/>
                    <a:pt x="8" y="22"/>
                    <a:pt x="12" y="22"/>
                  </a:cubicBezTo>
                  <a:cubicBezTo>
                    <a:pt x="13" y="22"/>
                    <a:pt x="15" y="21"/>
                    <a:pt x="17" y="20"/>
                  </a:cubicBezTo>
                  <a:cubicBezTo>
                    <a:pt x="22" y="18"/>
                    <a:pt x="23" y="11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6" name="Freeform 50">
              <a:extLst>
                <a:ext uri="{FF2B5EF4-FFF2-40B4-BE49-F238E27FC236}">
                  <a16:creationId xmlns:a16="http://schemas.microsoft.com/office/drawing/2014/main" id="{74874AD6-DB1B-4B9C-9259-8977050FE5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695324" y="3842133"/>
              <a:ext cx="65710" cy="65710"/>
            </a:xfrm>
            <a:custGeom>
              <a:avLst/>
              <a:gdLst>
                <a:gd name="T0" fmla="*/ 20 w 23"/>
                <a:gd name="T1" fmla="*/ 17 h 22"/>
                <a:gd name="T2" fmla="*/ 16 w 23"/>
                <a:gd name="T3" fmla="*/ 3 h 22"/>
                <a:gd name="T4" fmla="*/ 3 w 23"/>
                <a:gd name="T5" fmla="*/ 7 h 22"/>
                <a:gd name="T6" fmla="*/ 6 w 23"/>
                <a:gd name="T7" fmla="*/ 20 h 22"/>
                <a:gd name="T8" fmla="*/ 11 w 23"/>
                <a:gd name="T9" fmla="*/ 22 h 22"/>
                <a:gd name="T10" fmla="*/ 20 w 23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17"/>
                  </a:moveTo>
                  <a:cubicBezTo>
                    <a:pt x="23" y="12"/>
                    <a:pt x="21" y="6"/>
                    <a:pt x="16" y="3"/>
                  </a:cubicBez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7" name="Freeform 51">
              <a:extLst>
                <a:ext uri="{FF2B5EF4-FFF2-40B4-BE49-F238E27FC236}">
                  <a16:creationId xmlns:a16="http://schemas.microsoft.com/office/drawing/2014/main" id="{8186B5BD-8B89-4569-A729-0AE203C99CB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991570" y="3527666"/>
              <a:ext cx="68056" cy="63364"/>
            </a:xfrm>
            <a:custGeom>
              <a:avLst/>
              <a:gdLst>
                <a:gd name="T0" fmla="*/ 16 w 23"/>
                <a:gd name="T1" fmla="*/ 20 h 21"/>
                <a:gd name="T2" fmla="*/ 20 w 23"/>
                <a:gd name="T3" fmla="*/ 6 h 21"/>
                <a:gd name="T4" fmla="*/ 6 w 23"/>
                <a:gd name="T5" fmla="*/ 3 h 21"/>
                <a:gd name="T6" fmla="*/ 3 w 23"/>
                <a:gd name="T7" fmla="*/ 16 h 21"/>
                <a:gd name="T8" fmla="*/ 11 w 23"/>
                <a:gd name="T9" fmla="*/ 21 h 21"/>
                <a:gd name="T10" fmla="*/ 16 w 2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6" y="20"/>
                  </a:moveTo>
                  <a:cubicBezTo>
                    <a:pt x="21" y="17"/>
                    <a:pt x="23" y="11"/>
                    <a:pt x="20" y="6"/>
                  </a:cubicBezTo>
                  <a:cubicBezTo>
                    <a:pt x="17" y="2"/>
                    <a:pt x="11" y="0"/>
                    <a:pt x="6" y="3"/>
                  </a:cubicBezTo>
                  <a:cubicBezTo>
                    <a:pt x="2" y="5"/>
                    <a:pt x="0" y="12"/>
                    <a:pt x="3" y="16"/>
                  </a:cubicBezTo>
                  <a:cubicBezTo>
                    <a:pt x="5" y="20"/>
                    <a:pt x="8" y="21"/>
                    <a:pt x="11" y="21"/>
                  </a:cubicBezTo>
                  <a:cubicBezTo>
                    <a:pt x="13" y="21"/>
                    <a:pt x="15" y="21"/>
                    <a:pt x="16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8" name="Freeform 52">
              <a:extLst>
                <a:ext uri="{FF2B5EF4-FFF2-40B4-BE49-F238E27FC236}">
                  <a16:creationId xmlns:a16="http://schemas.microsoft.com/office/drawing/2014/main" id="{7DC99AB7-67C5-4310-8DC6-45F908727E3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80484" y="3857387"/>
              <a:ext cx="68056" cy="61016"/>
            </a:xfrm>
            <a:custGeom>
              <a:avLst/>
              <a:gdLst>
                <a:gd name="T0" fmla="*/ 16 w 23"/>
                <a:gd name="T1" fmla="*/ 20 h 21"/>
                <a:gd name="T2" fmla="*/ 20 w 23"/>
                <a:gd name="T3" fmla="*/ 6 h 21"/>
                <a:gd name="T4" fmla="*/ 6 w 23"/>
                <a:gd name="T5" fmla="*/ 2 h 21"/>
                <a:gd name="T6" fmla="*/ 3 w 23"/>
                <a:gd name="T7" fmla="*/ 16 h 21"/>
                <a:gd name="T8" fmla="*/ 11 w 23"/>
                <a:gd name="T9" fmla="*/ 21 h 21"/>
                <a:gd name="T10" fmla="*/ 16 w 2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6" y="20"/>
                  </a:moveTo>
                  <a:cubicBezTo>
                    <a:pt x="21" y="17"/>
                    <a:pt x="23" y="11"/>
                    <a:pt x="20" y="6"/>
                  </a:cubicBezTo>
                  <a:cubicBezTo>
                    <a:pt x="17" y="1"/>
                    <a:pt x="11" y="0"/>
                    <a:pt x="6" y="2"/>
                  </a:cubicBezTo>
                  <a:cubicBezTo>
                    <a:pt x="1" y="5"/>
                    <a:pt x="0" y="11"/>
                    <a:pt x="3" y="16"/>
                  </a:cubicBezTo>
                  <a:cubicBezTo>
                    <a:pt x="4" y="19"/>
                    <a:pt x="8" y="21"/>
                    <a:pt x="11" y="21"/>
                  </a:cubicBezTo>
                  <a:cubicBezTo>
                    <a:pt x="13" y="21"/>
                    <a:pt x="15" y="21"/>
                    <a:pt x="16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9" name="Oval 53">
              <a:extLst>
                <a:ext uri="{FF2B5EF4-FFF2-40B4-BE49-F238E27FC236}">
                  <a16:creationId xmlns:a16="http://schemas.microsoft.com/office/drawing/2014/main" id="{FF1A70C1-BB1C-4ED1-9B64-5ACAC944AA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130305" y="333523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E12DB93F-7E99-43CF-A42F-B2644798EB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65644" y="3576947"/>
              <a:ext cx="68056" cy="63364"/>
            </a:xfrm>
            <a:custGeom>
              <a:avLst/>
              <a:gdLst>
                <a:gd name="T0" fmla="*/ 16 w 23"/>
                <a:gd name="T1" fmla="*/ 3 h 22"/>
                <a:gd name="T2" fmla="*/ 3 w 23"/>
                <a:gd name="T3" fmla="*/ 7 h 22"/>
                <a:gd name="T4" fmla="*/ 6 w 23"/>
                <a:gd name="T5" fmla="*/ 20 h 22"/>
                <a:gd name="T6" fmla="*/ 11 w 23"/>
                <a:gd name="T7" fmla="*/ 22 h 22"/>
                <a:gd name="T8" fmla="*/ 20 w 23"/>
                <a:gd name="T9" fmla="*/ 17 h 22"/>
                <a:gd name="T10" fmla="*/ 16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6" y="3"/>
                  </a:moveTo>
                  <a:cubicBezTo>
                    <a:pt x="11" y="0"/>
                    <a:pt x="5" y="2"/>
                    <a:pt x="3" y="7"/>
                  </a:cubicBezTo>
                  <a:cubicBezTo>
                    <a:pt x="0" y="11"/>
                    <a:pt x="1" y="17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ubicBezTo>
                    <a:pt x="23" y="12"/>
                    <a:pt x="21" y="6"/>
                    <a:pt x="16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7DCF3D45-E1FA-4004-8933-A7C0B3B5CD5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600280" y="4007580"/>
              <a:ext cx="68056" cy="65710"/>
            </a:xfrm>
            <a:custGeom>
              <a:avLst/>
              <a:gdLst>
                <a:gd name="T0" fmla="*/ 17 w 23"/>
                <a:gd name="T1" fmla="*/ 3 h 22"/>
                <a:gd name="T2" fmla="*/ 3 w 23"/>
                <a:gd name="T3" fmla="*/ 7 h 22"/>
                <a:gd name="T4" fmla="*/ 7 w 23"/>
                <a:gd name="T5" fmla="*/ 21 h 22"/>
                <a:gd name="T6" fmla="*/ 12 w 23"/>
                <a:gd name="T7" fmla="*/ 22 h 22"/>
                <a:gd name="T8" fmla="*/ 21 w 23"/>
                <a:gd name="T9" fmla="*/ 17 h 22"/>
                <a:gd name="T10" fmla="*/ 1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7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7" y="21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9" y="20"/>
                    <a:pt x="21" y="17"/>
                  </a:cubicBezTo>
                  <a:cubicBezTo>
                    <a:pt x="23" y="12"/>
                    <a:pt x="22" y="6"/>
                    <a:pt x="1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2" name="Freeform 56">
              <a:extLst>
                <a:ext uri="{FF2B5EF4-FFF2-40B4-BE49-F238E27FC236}">
                  <a16:creationId xmlns:a16="http://schemas.microsoft.com/office/drawing/2014/main" id="{81D8ECFA-05D7-4276-8B2B-D0A3AD226B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210165" y="3596896"/>
              <a:ext cx="68056" cy="65710"/>
            </a:xfrm>
            <a:custGeom>
              <a:avLst/>
              <a:gdLst>
                <a:gd name="T0" fmla="*/ 6 w 23"/>
                <a:gd name="T1" fmla="*/ 3 h 22"/>
                <a:gd name="T2" fmla="*/ 3 w 23"/>
                <a:gd name="T3" fmla="*/ 17 h 22"/>
                <a:gd name="T4" fmla="*/ 11 w 23"/>
                <a:gd name="T5" fmla="*/ 22 h 22"/>
                <a:gd name="T6" fmla="*/ 16 w 23"/>
                <a:gd name="T7" fmla="*/ 20 h 22"/>
                <a:gd name="T8" fmla="*/ 20 w 23"/>
                <a:gd name="T9" fmla="*/ 7 h 22"/>
                <a:gd name="T10" fmla="*/ 6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6" y="3"/>
                  </a:moveTo>
                  <a:cubicBezTo>
                    <a:pt x="1" y="6"/>
                    <a:pt x="0" y="12"/>
                    <a:pt x="3" y="17"/>
                  </a:cubicBezTo>
                  <a:cubicBezTo>
                    <a:pt x="4" y="20"/>
                    <a:pt x="8" y="22"/>
                    <a:pt x="11" y="22"/>
                  </a:cubicBezTo>
                  <a:cubicBezTo>
                    <a:pt x="13" y="22"/>
                    <a:pt x="15" y="21"/>
                    <a:pt x="16" y="20"/>
                  </a:cubicBezTo>
                  <a:cubicBezTo>
                    <a:pt x="21" y="18"/>
                    <a:pt x="23" y="11"/>
                    <a:pt x="20" y="7"/>
                  </a:cubicBezTo>
                  <a:cubicBezTo>
                    <a:pt x="17" y="2"/>
                    <a:pt x="11" y="0"/>
                    <a:pt x="6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3" name="Freeform 57">
              <a:extLst>
                <a:ext uri="{FF2B5EF4-FFF2-40B4-BE49-F238E27FC236}">
                  <a16:creationId xmlns:a16="http://schemas.microsoft.com/office/drawing/2014/main" id="{03285FC8-C048-42F5-A2D3-8BB2B8E435F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789196" y="3680205"/>
              <a:ext cx="68056" cy="63364"/>
            </a:xfrm>
            <a:custGeom>
              <a:avLst/>
              <a:gdLst>
                <a:gd name="T0" fmla="*/ 17 w 23"/>
                <a:gd name="T1" fmla="*/ 3 h 22"/>
                <a:gd name="T2" fmla="*/ 3 w 23"/>
                <a:gd name="T3" fmla="*/ 7 h 22"/>
                <a:gd name="T4" fmla="*/ 7 w 23"/>
                <a:gd name="T5" fmla="*/ 20 h 22"/>
                <a:gd name="T6" fmla="*/ 12 w 23"/>
                <a:gd name="T7" fmla="*/ 22 h 22"/>
                <a:gd name="T8" fmla="*/ 21 w 23"/>
                <a:gd name="T9" fmla="*/ 17 h 22"/>
                <a:gd name="T10" fmla="*/ 1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7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7" y="20"/>
                  </a:cubicBezTo>
                  <a:cubicBezTo>
                    <a:pt x="9" y="21"/>
                    <a:pt x="10" y="22"/>
                    <a:pt x="12" y="22"/>
                  </a:cubicBezTo>
                  <a:cubicBezTo>
                    <a:pt x="15" y="22"/>
                    <a:pt x="19" y="20"/>
                    <a:pt x="21" y="17"/>
                  </a:cubicBezTo>
                  <a:cubicBezTo>
                    <a:pt x="23" y="12"/>
                    <a:pt x="22" y="6"/>
                    <a:pt x="1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5A060345-E509-4AB0-B0D8-6D89F394874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967756" y="3786984"/>
              <a:ext cx="58668" cy="61016"/>
            </a:xfrm>
            <a:custGeom>
              <a:avLst/>
              <a:gdLst>
                <a:gd name="T0" fmla="*/ 10 w 20"/>
                <a:gd name="T1" fmla="*/ 21 h 21"/>
                <a:gd name="T2" fmla="*/ 17 w 20"/>
                <a:gd name="T3" fmla="*/ 18 h 21"/>
                <a:gd name="T4" fmla="*/ 20 w 20"/>
                <a:gd name="T5" fmla="*/ 11 h 21"/>
                <a:gd name="T6" fmla="*/ 17 w 20"/>
                <a:gd name="T7" fmla="*/ 4 h 21"/>
                <a:gd name="T8" fmla="*/ 3 w 20"/>
                <a:gd name="T9" fmla="*/ 4 h 21"/>
                <a:gd name="T10" fmla="*/ 0 w 20"/>
                <a:gd name="T11" fmla="*/ 11 h 21"/>
                <a:gd name="T12" fmla="*/ 3 w 20"/>
                <a:gd name="T13" fmla="*/ 18 h 21"/>
                <a:gd name="T14" fmla="*/ 10 w 2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13" y="21"/>
                    <a:pt x="16" y="20"/>
                    <a:pt x="17" y="18"/>
                  </a:cubicBezTo>
                  <a:cubicBezTo>
                    <a:pt x="19" y="16"/>
                    <a:pt x="20" y="13"/>
                    <a:pt x="20" y="11"/>
                  </a:cubicBezTo>
                  <a:cubicBezTo>
                    <a:pt x="20" y="8"/>
                    <a:pt x="19" y="5"/>
                    <a:pt x="17" y="4"/>
                  </a:cubicBezTo>
                  <a:cubicBezTo>
                    <a:pt x="14" y="0"/>
                    <a:pt x="7" y="0"/>
                    <a:pt x="3" y="4"/>
                  </a:cubicBezTo>
                  <a:cubicBezTo>
                    <a:pt x="1" y="5"/>
                    <a:pt x="0" y="8"/>
                    <a:pt x="0" y="11"/>
                  </a:cubicBezTo>
                  <a:cubicBezTo>
                    <a:pt x="0" y="13"/>
                    <a:pt x="1" y="16"/>
                    <a:pt x="3" y="18"/>
                  </a:cubicBezTo>
                  <a:cubicBezTo>
                    <a:pt x="5" y="20"/>
                    <a:pt x="8" y="21"/>
                    <a:pt x="10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5" name="Oval 59">
              <a:extLst>
                <a:ext uri="{FF2B5EF4-FFF2-40B4-BE49-F238E27FC236}">
                  <a16:creationId xmlns:a16="http://schemas.microsoft.com/office/drawing/2014/main" id="{5AB2C395-4A5F-4433-91E8-CA23EE24F9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585231" y="3786984"/>
              <a:ext cx="58668" cy="610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6" name="Oval 60">
              <a:extLst>
                <a:ext uri="{FF2B5EF4-FFF2-40B4-BE49-F238E27FC236}">
                  <a16:creationId xmlns:a16="http://schemas.microsoft.com/office/drawing/2014/main" id="{CB21FECD-C5EE-4D42-B4C1-1915896817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776494" y="3788157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7" name="Oval 61">
              <a:extLst>
                <a:ext uri="{FF2B5EF4-FFF2-40B4-BE49-F238E27FC236}">
                  <a16:creationId xmlns:a16="http://schemas.microsoft.com/office/drawing/2014/main" id="{6CF612C8-5E11-485E-8C71-1835B6C33F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393971" y="3788157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8" name="Oval 62">
              <a:extLst>
                <a:ext uri="{FF2B5EF4-FFF2-40B4-BE49-F238E27FC236}">
                  <a16:creationId xmlns:a16="http://schemas.microsoft.com/office/drawing/2014/main" id="{7AD636D3-169B-4816-9DDC-1D9A580D4B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89556" y="3724794"/>
              <a:ext cx="133765" cy="13376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9" name="Oval 63">
              <a:extLst>
                <a:ext uri="{FF2B5EF4-FFF2-40B4-BE49-F238E27FC236}">
                  <a16:creationId xmlns:a16="http://schemas.microsoft.com/office/drawing/2014/main" id="{964E14CE-9AD2-4940-925F-214861E60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168681" y="3748261"/>
              <a:ext cx="133765" cy="13376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9BCC1A94-6201-4418-963F-A061C3E7AC3F}"/>
              </a:ext>
            </a:extLst>
          </p:cNvPr>
          <p:cNvSpPr txBox="1"/>
          <p:nvPr/>
        </p:nvSpPr>
        <p:spPr>
          <a:xfrm>
            <a:off x="3150444" y="2071694"/>
            <a:ext cx="52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rPr>
              <a:t>1</a:t>
            </a:r>
            <a:endParaRPr lang="en-US" sz="2800" dirty="0">
              <a:solidFill>
                <a:schemeClr val="bg1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35017-B45A-470E-92E2-93F840F55C64}"/>
              </a:ext>
            </a:extLst>
          </p:cNvPr>
          <p:cNvGrpSpPr/>
          <p:nvPr/>
        </p:nvGrpSpPr>
        <p:grpSpPr>
          <a:xfrm>
            <a:off x="3415423" y="2475808"/>
            <a:ext cx="2009672" cy="1501170"/>
            <a:chOff x="3415423" y="2475810"/>
            <a:chExt cx="2009672" cy="150117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A717862-1117-4330-97E6-90F0FE5FB7B1}"/>
                </a:ext>
              </a:extLst>
            </p:cNvPr>
            <p:cNvGrpSpPr/>
            <p:nvPr/>
          </p:nvGrpSpPr>
          <p:grpSpPr>
            <a:xfrm>
              <a:off x="3932468" y="2475810"/>
              <a:ext cx="914093" cy="826556"/>
              <a:chOff x="4632789" y="3609803"/>
              <a:chExt cx="1494894" cy="1351738"/>
            </a:xfrm>
          </p:grpSpPr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73D9A4C4-473D-4C5C-AB95-89F90DAFD1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4801758" y="3635616"/>
                <a:ext cx="1156956" cy="1494894"/>
              </a:xfrm>
              <a:custGeom>
                <a:avLst/>
                <a:gdLst>
                  <a:gd name="T0" fmla="*/ 269 w 391"/>
                  <a:gd name="T1" fmla="*/ 13 h 507"/>
                  <a:gd name="T2" fmla="*/ 188 w 391"/>
                  <a:gd name="T3" fmla="*/ 13 h 507"/>
                  <a:gd name="T4" fmla="*/ 40 w 391"/>
                  <a:gd name="T5" fmla="*/ 98 h 507"/>
                  <a:gd name="T6" fmla="*/ 0 w 391"/>
                  <a:gd name="T7" fmla="*/ 168 h 507"/>
                  <a:gd name="T8" fmla="*/ 0 w 391"/>
                  <a:gd name="T9" fmla="*/ 339 h 507"/>
                  <a:gd name="T10" fmla="*/ 40 w 391"/>
                  <a:gd name="T11" fmla="*/ 408 h 507"/>
                  <a:gd name="T12" fmla="*/ 188 w 391"/>
                  <a:gd name="T13" fmla="*/ 494 h 507"/>
                  <a:gd name="T14" fmla="*/ 269 w 391"/>
                  <a:gd name="T15" fmla="*/ 494 h 507"/>
                  <a:gd name="T16" fmla="*/ 391 w 391"/>
                  <a:gd name="T17" fmla="*/ 423 h 507"/>
                  <a:gd name="T18" fmla="*/ 391 w 391"/>
                  <a:gd name="T19" fmla="*/ 83 h 507"/>
                  <a:gd name="T20" fmla="*/ 269 w 391"/>
                  <a:gd name="T21" fmla="*/ 1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507">
                    <a:moveTo>
                      <a:pt x="269" y="13"/>
                    </a:moveTo>
                    <a:cubicBezTo>
                      <a:pt x="247" y="0"/>
                      <a:pt x="211" y="0"/>
                      <a:pt x="188" y="13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18" y="111"/>
                      <a:pt x="0" y="142"/>
                      <a:pt x="0" y="168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64"/>
                      <a:pt x="18" y="396"/>
                      <a:pt x="40" y="408"/>
                    </a:cubicBezTo>
                    <a:cubicBezTo>
                      <a:pt x="188" y="494"/>
                      <a:pt x="188" y="494"/>
                      <a:pt x="188" y="494"/>
                    </a:cubicBezTo>
                    <a:cubicBezTo>
                      <a:pt x="211" y="507"/>
                      <a:pt x="247" y="507"/>
                      <a:pt x="269" y="494"/>
                    </a:cubicBezTo>
                    <a:cubicBezTo>
                      <a:pt x="391" y="423"/>
                      <a:pt x="391" y="423"/>
                      <a:pt x="391" y="423"/>
                    </a:cubicBezTo>
                    <a:cubicBezTo>
                      <a:pt x="391" y="83"/>
                      <a:pt x="391" y="83"/>
                      <a:pt x="391" y="83"/>
                    </a:cubicBezTo>
                    <a:lnTo>
                      <a:pt x="269" y="13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4E6B502C-1457-435C-85EE-0795B4C8033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5280499" y="3206158"/>
                <a:ext cx="194781" cy="1002072"/>
              </a:xfrm>
              <a:custGeom>
                <a:avLst/>
                <a:gdLst>
                  <a:gd name="T0" fmla="*/ 26 w 66"/>
                  <a:gd name="T1" fmla="*/ 15 h 340"/>
                  <a:gd name="T2" fmla="*/ 0 w 66"/>
                  <a:gd name="T3" fmla="*/ 0 h 340"/>
                  <a:gd name="T4" fmla="*/ 0 w 66"/>
                  <a:gd name="T5" fmla="*/ 340 h 340"/>
                  <a:gd name="T6" fmla="*/ 26 w 66"/>
                  <a:gd name="T7" fmla="*/ 325 h 340"/>
                  <a:gd name="T8" fmla="*/ 66 w 66"/>
                  <a:gd name="T9" fmla="*/ 256 h 340"/>
                  <a:gd name="T10" fmla="*/ 66 w 66"/>
                  <a:gd name="T11" fmla="*/ 85 h 340"/>
                  <a:gd name="T12" fmla="*/ 26 w 66"/>
                  <a:gd name="T13" fmla="*/ 1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40">
                    <a:moveTo>
                      <a:pt x="26" y="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26" y="325"/>
                      <a:pt x="26" y="325"/>
                      <a:pt x="26" y="325"/>
                    </a:cubicBezTo>
                    <a:cubicBezTo>
                      <a:pt x="48" y="313"/>
                      <a:pt x="66" y="281"/>
                      <a:pt x="66" y="256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6" y="59"/>
                      <a:pt x="48" y="28"/>
                      <a:pt x="26" y="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6801F62-EA61-4D61-BE10-AB6D85D78660}"/>
                </a:ext>
              </a:extLst>
            </p:cNvPr>
            <p:cNvSpPr txBox="1"/>
            <p:nvPr/>
          </p:nvSpPr>
          <p:spPr>
            <a:xfrm>
              <a:off x="4130990" y="2699440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2</a:t>
              </a:r>
              <a:endParaRPr lang="en-US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D3F699C5-75C1-482A-921D-883277AF91EF}"/>
                </a:ext>
              </a:extLst>
            </p:cNvPr>
            <p:cNvGrpSpPr/>
            <p:nvPr/>
          </p:nvGrpSpPr>
          <p:grpSpPr>
            <a:xfrm>
              <a:off x="3415423" y="3412120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0DC1D23F-002D-4421-983F-B59A26B8B9B4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Dimensionality Reduction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A74C59C-040F-4DE1-A96C-67FDFB4CADA5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363062"/>
                    </a:solidFill>
                    <a:latin typeface="KalamehFaNum ExtraBold" pitchFamily="2" charset="-78"/>
                    <a:cs typeface="KalamehFaNum ExtraBold" pitchFamily="2" charset="-78"/>
                  </a:rPr>
                  <a:t>کاهش ابعاد</a:t>
                </a:r>
                <a:endParaRPr lang="en-US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AEF533-5AE5-4570-94E6-A4923E0C65C9}"/>
              </a:ext>
            </a:extLst>
          </p:cNvPr>
          <p:cNvGrpSpPr/>
          <p:nvPr/>
        </p:nvGrpSpPr>
        <p:grpSpPr>
          <a:xfrm>
            <a:off x="5375734" y="2480115"/>
            <a:ext cx="2009672" cy="1490376"/>
            <a:chOff x="5375733" y="2480115"/>
            <a:chExt cx="2009672" cy="149037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54756E0-5B1D-4BE3-8B63-69EDA7167BE1}"/>
                </a:ext>
              </a:extLst>
            </p:cNvPr>
            <p:cNvGrpSpPr/>
            <p:nvPr/>
          </p:nvGrpSpPr>
          <p:grpSpPr>
            <a:xfrm>
              <a:off x="5875450" y="2480115"/>
              <a:ext cx="915527" cy="823686"/>
              <a:chOff x="7810316" y="3616843"/>
              <a:chExt cx="1497240" cy="1347044"/>
            </a:xfrm>
          </p:grpSpPr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512A5D21-A2E4-4EBD-8A87-A93E42BC951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979284" y="3635615"/>
                <a:ext cx="1159304" cy="1497240"/>
              </a:xfrm>
              <a:custGeom>
                <a:avLst/>
                <a:gdLst>
                  <a:gd name="T0" fmla="*/ 268 w 392"/>
                  <a:gd name="T1" fmla="*/ 13 h 507"/>
                  <a:gd name="T2" fmla="*/ 188 w 392"/>
                  <a:gd name="T3" fmla="*/ 13 h 507"/>
                  <a:gd name="T4" fmla="*/ 40 w 392"/>
                  <a:gd name="T5" fmla="*/ 99 h 507"/>
                  <a:gd name="T6" fmla="*/ 0 w 392"/>
                  <a:gd name="T7" fmla="*/ 168 h 507"/>
                  <a:gd name="T8" fmla="*/ 0 w 392"/>
                  <a:gd name="T9" fmla="*/ 339 h 507"/>
                  <a:gd name="T10" fmla="*/ 40 w 392"/>
                  <a:gd name="T11" fmla="*/ 409 h 507"/>
                  <a:gd name="T12" fmla="*/ 188 w 392"/>
                  <a:gd name="T13" fmla="*/ 494 h 507"/>
                  <a:gd name="T14" fmla="*/ 268 w 392"/>
                  <a:gd name="T15" fmla="*/ 494 h 507"/>
                  <a:gd name="T16" fmla="*/ 392 w 392"/>
                  <a:gd name="T17" fmla="*/ 423 h 507"/>
                  <a:gd name="T18" fmla="*/ 392 w 392"/>
                  <a:gd name="T19" fmla="*/ 84 h 507"/>
                  <a:gd name="T20" fmla="*/ 268 w 392"/>
                  <a:gd name="T21" fmla="*/ 1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2" h="507">
                    <a:moveTo>
                      <a:pt x="268" y="13"/>
                    </a:moveTo>
                    <a:cubicBezTo>
                      <a:pt x="246" y="0"/>
                      <a:pt x="210" y="0"/>
                      <a:pt x="188" y="13"/>
                    </a:cubicBezTo>
                    <a:cubicBezTo>
                      <a:pt x="40" y="99"/>
                      <a:pt x="40" y="99"/>
                      <a:pt x="40" y="99"/>
                    </a:cubicBezTo>
                    <a:cubicBezTo>
                      <a:pt x="18" y="111"/>
                      <a:pt x="0" y="143"/>
                      <a:pt x="0" y="168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65"/>
                      <a:pt x="18" y="396"/>
                      <a:pt x="40" y="409"/>
                    </a:cubicBezTo>
                    <a:cubicBezTo>
                      <a:pt x="188" y="494"/>
                      <a:pt x="188" y="494"/>
                      <a:pt x="188" y="494"/>
                    </a:cubicBezTo>
                    <a:cubicBezTo>
                      <a:pt x="210" y="507"/>
                      <a:pt x="246" y="507"/>
                      <a:pt x="268" y="494"/>
                    </a:cubicBezTo>
                    <a:cubicBezTo>
                      <a:pt x="392" y="423"/>
                      <a:pt x="392" y="423"/>
                      <a:pt x="392" y="423"/>
                    </a:cubicBezTo>
                    <a:cubicBezTo>
                      <a:pt x="392" y="84"/>
                      <a:pt x="392" y="84"/>
                      <a:pt x="392" y="84"/>
                    </a:cubicBezTo>
                    <a:lnTo>
                      <a:pt x="268" y="13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01" name="Freeform 12">
                <a:extLst>
                  <a:ext uri="{FF2B5EF4-FFF2-40B4-BE49-F238E27FC236}">
                    <a16:creationId xmlns:a16="http://schemas.microsoft.com/office/drawing/2014/main" id="{AD4ECB26-4228-4E86-973E-078289B73A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465066" y="3210852"/>
                <a:ext cx="187742" cy="999724"/>
              </a:xfrm>
              <a:custGeom>
                <a:avLst/>
                <a:gdLst>
                  <a:gd name="T0" fmla="*/ 24 w 64"/>
                  <a:gd name="T1" fmla="*/ 15 h 339"/>
                  <a:gd name="T2" fmla="*/ 0 w 64"/>
                  <a:gd name="T3" fmla="*/ 0 h 339"/>
                  <a:gd name="T4" fmla="*/ 0 w 64"/>
                  <a:gd name="T5" fmla="*/ 339 h 339"/>
                  <a:gd name="T6" fmla="*/ 24 w 64"/>
                  <a:gd name="T7" fmla="*/ 325 h 339"/>
                  <a:gd name="T8" fmla="*/ 64 w 64"/>
                  <a:gd name="T9" fmla="*/ 255 h 339"/>
                  <a:gd name="T10" fmla="*/ 64 w 64"/>
                  <a:gd name="T11" fmla="*/ 84 h 339"/>
                  <a:gd name="T12" fmla="*/ 24 w 64"/>
                  <a:gd name="T13" fmla="*/ 15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39">
                    <a:moveTo>
                      <a:pt x="24" y="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24" y="325"/>
                      <a:pt x="24" y="325"/>
                      <a:pt x="24" y="325"/>
                    </a:cubicBezTo>
                    <a:cubicBezTo>
                      <a:pt x="46" y="312"/>
                      <a:pt x="64" y="281"/>
                      <a:pt x="64" y="255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59"/>
                      <a:pt x="46" y="27"/>
                      <a:pt x="24" y="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F40406E-2A4E-4E94-BA81-FD4460BDEDDA}"/>
                </a:ext>
              </a:extLst>
            </p:cNvPr>
            <p:cNvSpPr txBox="1"/>
            <p:nvPr/>
          </p:nvSpPr>
          <p:spPr>
            <a:xfrm>
              <a:off x="6083346" y="2729159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CD69F50-820D-4CBB-8BF4-0ED56786AD8B}"/>
                </a:ext>
              </a:extLst>
            </p:cNvPr>
            <p:cNvGrpSpPr/>
            <p:nvPr/>
          </p:nvGrpSpPr>
          <p:grpSpPr>
            <a:xfrm>
              <a:off x="5375733" y="3405631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979743F-C2B0-4F85-A1EF-BE0BEB521E68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Evaluation Criteria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7D6BF25-4070-450D-83F1-3053C8A1EEE8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C3073F"/>
                    </a:solidFill>
                    <a:latin typeface="KalamehFaNum ExtraBold" pitchFamily="2" charset="-78"/>
                    <a:cs typeface="KalamehFaNum ExtraBold" pitchFamily="2" charset="-78"/>
                  </a:rPr>
                  <a:t>معیار ارزیابی</a:t>
                </a:r>
                <a:endParaRPr lang="en-US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A24717E-F07C-4E24-B1CA-E2520B661137}"/>
              </a:ext>
            </a:extLst>
          </p:cNvPr>
          <p:cNvGrpSpPr/>
          <p:nvPr/>
        </p:nvGrpSpPr>
        <p:grpSpPr>
          <a:xfrm>
            <a:off x="2425723" y="1297410"/>
            <a:ext cx="2009672" cy="1426654"/>
            <a:chOff x="2425723" y="1297410"/>
            <a:chExt cx="2009672" cy="142665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A8239A6-449D-4FBD-9636-B9CE01D43695}"/>
                </a:ext>
              </a:extLst>
            </p:cNvPr>
            <p:cNvGrpSpPr/>
            <p:nvPr/>
          </p:nvGrpSpPr>
          <p:grpSpPr>
            <a:xfrm>
              <a:off x="2959541" y="1897508"/>
              <a:ext cx="914093" cy="826556"/>
              <a:chOff x="3041679" y="2664055"/>
              <a:chExt cx="1494894" cy="1351738"/>
            </a:xfrm>
          </p:grpSpPr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4DDD616F-910F-4933-A80E-2623ACE7A4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218861" y="2486873"/>
                <a:ext cx="1140530" cy="1494894"/>
              </a:xfrm>
              <a:custGeom>
                <a:avLst/>
                <a:gdLst>
                  <a:gd name="T0" fmla="*/ 346 w 386"/>
                  <a:gd name="T1" fmla="*/ 99 h 507"/>
                  <a:gd name="T2" fmla="*/ 198 w 386"/>
                  <a:gd name="T3" fmla="*/ 13 h 507"/>
                  <a:gd name="T4" fmla="*/ 117 w 386"/>
                  <a:gd name="T5" fmla="*/ 13 h 507"/>
                  <a:gd name="T6" fmla="*/ 0 w 386"/>
                  <a:gd name="T7" fmla="*/ 81 h 507"/>
                  <a:gd name="T8" fmla="*/ 0 w 386"/>
                  <a:gd name="T9" fmla="*/ 426 h 507"/>
                  <a:gd name="T10" fmla="*/ 117 w 386"/>
                  <a:gd name="T11" fmla="*/ 494 h 507"/>
                  <a:gd name="T12" fmla="*/ 198 w 386"/>
                  <a:gd name="T13" fmla="*/ 494 h 507"/>
                  <a:gd name="T14" fmla="*/ 346 w 386"/>
                  <a:gd name="T15" fmla="*/ 409 h 507"/>
                  <a:gd name="T16" fmla="*/ 386 w 386"/>
                  <a:gd name="T17" fmla="*/ 339 h 507"/>
                  <a:gd name="T18" fmla="*/ 386 w 386"/>
                  <a:gd name="T19" fmla="*/ 168 h 507"/>
                  <a:gd name="T20" fmla="*/ 346 w 386"/>
                  <a:gd name="T21" fmla="*/ 99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6" h="507">
                    <a:moveTo>
                      <a:pt x="346" y="99"/>
                    </a:moveTo>
                    <a:cubicBezTo>
                      <a:pt x="198" y="13"/>
                      <a:pt x="198" y="13"/>
                      <a:pt x="198" y="13"/>
                    </a:cubicBezTo>
                    <a:cubicBezTo>
                      <a:pt x="176" y="0"/>
                      <a:pt x="139" y="0"/>
                      <a:pt x="117" y="13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117" y="494"/>
                      <a:pt x="117" y="494"/>
                      <a:pt x="117" y="494"/>
                    </a:cubicBezTo>
                    <a:cubicBezTo>
                      <a:pt x="139" y="507"/>
                      <a:pt x="176" y="507"/>
                      <a:pt x="198" y="494"/>
                    </a:cubicBezTo>
                    <a:cubicBezTo>
                      <a:pt x="346" y="409"/>
                      <a:pt x="346" y="409"/>
                      <a:pt x="346" y="409"/>
                    </a:cubicBezTo>
                    <a:cubicBezTo>
                      <a:pt x="368" y="396"/>
                      <a:pt x="386" y="365"/>
                      <a:pt x="386" y="339"/>
                    </a:cubicBezTo>
                    <a:cubicBezTo>
                      <a:pt x="386" y="168"/>
                      <a:pt x="386" y="168"/>
                      <a:pt x="386" y="168"/>
                    </a:cubicBezTo>
                    <a:cubicBezTo>
                      <a:pt x="386" y="143"/>
                      <a:pt x="368" y="111"/>
                      <a:pt x="346" y="99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245D6C31-E730-49F7-ABD2-042A7EE4D47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684694" y="3400940"/>
                <a:ext cx="211209" cy="1018498"/>
              </a:xfrm>
              <a:custGeom>
                <a:avLst/>
                <a:gdLst>
                  <a:gd name="T0" fmla="*/ 40 w 71"/>
                  <a:gd name="T1" fmla="*/ 18 h 345"/>
                  <a:gd name="T2" fmla="*/ 0 w 71"/>
                  <a:gd name="T3" fmla="*/ 87 h 345"/>
                  <a:gd name="T4" fmla="*/ 0 w 71"/>
                  <a:gd name="T5" fmla="*/ 258 h 345"/>
                  <a:gd name="T6" fmla="*/ 40 w 71"/>
                  <a:gd name="T7" fmla="*/ 328 h 345"/>
                  <a:gd name="T8" fmla="*/ 71 w 71"/>
                  <a:gd name="T9" fmla="*/ 345 h 345"/>
                  <a:gd name="T10" fmla="*/ 71 w 71"/>
                  <a:gd name="T11" fmla="*/ 0 h 345"/>
                  <a:gd name="T12" fmla="*/ 40 w 71"/>
                  <a:gd name="T13" fmla="*/ 18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345">
                    <a:moveTo>
                      <a:pt x="40" y="18"/>
                    </a:moveTo>
                    <a:cubicBezTo>
                      <a:pt x="18" y="30"/>
                      <a:pt x="0" y="62"/>
                      <a:pt x="0" y="87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84"/>
                      <a:pt x="18" y="315"/>
                      <a:pt x="40" y="328"/>
                    </a:cubicBezTo>
                    <a:cubicBezTo>
                      <a:pt x="71" y="345"/>
                      <a:pt x="71" y="345"/>
                      <a:pt x="71" y="345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40" y="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B13030FD-BADE-4ED1-8686-E62818AAB7D7}"/>
                </a:ext>
              </a:extLst>
            </p:cNvPr>
            <p:cNvGrpSpPr/>
            <p:nvPr/>
          </p:nvGrpSpPr>
          <p:grpSpPr>
            <a:xfrm>
              <a:off x="2425723" y="1297410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7B7BB51-D57A-436C-955B-80B2CFA89B1B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Ensemble Learning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A01DFF7-6003-4205-B7B8-83C767A33F64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C3073F"/>
                    </a:solidFill>
                    <a:latin typeface="KalamehFaNum ExtraBold" pitchFamily="2" charset="-78"/>
                    <a:cs typeface="KalamehFaNum ExtraBold" pitchFamily="2" charset="-78"/>
                  </a:rPr>
                  <a:t>یادگیری گروهی</a:t>
                </a:r>
                <a:endParaRPr lang="en-US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3658F07-E26F-41B8-A7A2-D7C42BE9CC9B}"/>
                </a:ext>
              </a:extLst>
            </p:cNvPr>
            <p:cNvSpPr txBox="1"/>
            <p:nvPr/>
          </p:nvSpPr>
          <p:spPr>
            <a:xfrm>
              <a:off x="3167513" y="2013520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763C46-C97C-4C69-9ECF-4E3C100E7815}"/>
              </a:ext>
            </a:extLst>
          </p:cNvPr>
          <p:cNvGrpSpPr/>
          <p:nvPr/>
        </p:nvGrpSpPr>
        <p:grpSpPr>
          <a:xfrm>
            <a:off x="4402315" y="1300627"/>
            <a:ext cx="2009672" cy="1424873"/>
            <a:chOff x="4402315" y="1300626"/>
            <a:chExt cx="2009672" cy="142487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0E3A0A-8443-47E1-9637-78E9B082611C}"/>
                </a:ext>
              </a:extLst>
            </p:cNvPr>
            <p:cNvGrpSpPr/>
            <p:nvPr/>
          </p:nvGrpSpPr>
          <p:grpSpPr>
            <a:xfrm>
              <a:off x="4903959" y="1901814"/>
              <a:ext cx="914093" cy="823685"/>
              <a:chOff x="6221553" y="2671096"/>
              <a:chExt cx="1494894" cy="1347043"/>
            </a:xfrm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id="{4EEBECA3-BBCB-47C4-87B1-189D7E1DF96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02255" y="2490394"/>
                <a:ext cx="1133489" cy="1494894"/>
              </a:xfrm>
              <a:custGeom>
                <a:avLst/>
                <a:gdLst>
                  <a:gd name="T0" fmla="*/ 344 w 384"/>
                  <a:gd name="T1" fmla="*/ 99 h 507"/>
                  <a:gd name="T2" fmla="*/ 196 w 384"/>
                  <a:gd name="T3" fmla="*/ 13 h 507"/>
                  <a:gd name="T4" fmla="*/ 116 w 384"/>
                  <a:gd name="T5" fmla="*/ 13 h 507"/>
                  <a:gd name="T6" fmla="*/ 0 w 384"/>
                  <a:gd name="T7" fmla="*/ 80 h 507"/>
                  <a:gd name="T8" fmla="*/ 0 w 384"/>
                  <a:gd name="T9" fmla="*/ 427 h 507"/>
                  <a:gd name="T10" fmla="*/ 116 w 384"/>
                  <a:gd name="T11" fmla="*/ 494 h 507"/>
                  <a:gd name="T12" fmla="*/ 196 w 384"/>
                  <a:gd name="T13" fmla="*/ 494 h 507"/>
                  <a:gd name="T14" fmla="*/ 344 w 384"/>
                  <a:gd name="T15" fmla="*/ 409 h 507"/>
                  <a:gd name="T16" fmla="*/ 384 w 384"/>
                  <a:gd name="T17" fmla="*/ 339 h 507"/>
                  <a:gd name="T18" fmla="*/ 384 w 384"/>
                  <a:gd name="T19" fmla="*/ 168 h 507"/>
                  <a:gd name="T20" fmla="*/ 344 w 384"/>
                  <a:gd name="T21" fmla="*/ 99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4" h="507">
                    <a:moveTo>
                      <a:pt x="344" y="99"/>
                    </a:moveTo>
                    <a:cubicBezTo>
                      <a:pt x="196" y="13"/>
                      <a:pt x="196" y="13"/>
                      <a:pt x="196" y="13"/>
                    </a:cubicBezTo>
                    <a:cubicBezTo>
                      <a:pt x="174" y="0"/>
                      <a:pt x="138" y="0"/>
                      <a:pt x="116" y="1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427"/>
                      <a:pt x="0" y="427"/>
                      <a:pt x="0" y="427"/>
                    </a:cubicBezTo>
                    <a:cubicBezTo>
                      <a:pt x="116" y="494"/>
                      <a:pt x="116" y="494"/>
                      <a:pt x="116" y="494"/>
                    </a:cubicBezTo>
                    <a:cubicBezTo>
                      <a:pt x="138" y="507"/>
                      <a:pt x="174" y="507"/>
                      <a:pt x="196" y="494"/>
                    </a:cubicBezTo>
                    <a:cubicBezTo>
                      <a:pt x="344" y="409"/>
                      <a:pt x="344" y="409"/>
                      <a:pt x="344" y="409"/>
                    </a:cubicBezTo>
                    <a:cubicBezTo>
                      <a:pt x="366" y="396"/>
                      <a:pt x="384" y="365"/>
                      <a:pt x="384" y="339"/>
                    </a:cubicBezTo>
                    <a:cubicBezTo>
                      <a:pt x="384" y="168"/>
                      <a:pt x="384" y="168"/>
                      <a:pt x="384" y="168"/>
                    </a:cubicBezTo>
                    <a:cubicBezTo>
                      <a:pt x="384" y="143"/>
                      <a:pt x="366" y="111"/>
                      <a:pt x="344" y="99"/>
                    </a:cubicBez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49BC0F0E-2778-4DF8-B523-1245906656B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863395" y="3399766"/>
                <a:ext cx="213555" cy="1023192"/>
              </a:xfrm>
              <a:custGeom>
                <a:avLst/>
                <a:gdLst>
                  <a:gd name="T0" fmla="*/ 40 w 72"/>
                  <a:gd name="T1" fmla="*/ 19 h 347"/>
                  <a:gd name="T2" fmla="*/ 0 w 72"/>
                  <a:gd name="T3" fmla="*/ 88 h 347"/>
                  <a:gd name="T4" fmla="*/ 0 w 72"/>
                  <a:gd name="T5" fmla="*/ 259 h 347"/>
                  <a:gd name="T6" fmla="*/ 40 w 72"/>
                  <a:gd name="T7" fmla="*/ 329 h 347"/>
                  <a:gd name="T8" fmla="*/ 72 w 72"/>
                  <a:gd name="T9" fmla="*/ 347 h 347"/>
                  <a:gd name="T10" fmla="*/ 72 w 72"/>
                  <a:gd name="T11" fmla="*/ 0 h 347"/>
                  <a:gd name="T12" fmla="*/ 40 w 72"/>
                  <a:gd name="T13" fmla="*/ 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47">
                    <a:moveTo>
                      <a:pt x="40" y="19"/>
                    </a:moveTo>
                    <a:cubicBezTo>
                      <a:pt x="18" y="31"/>
                      <a:pt x="0" y="63"/>
                      <a:pt x="0" y="88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85"/>
                      <a:pt x="18" y="316"/>
                      <a:pt x="40" y="329"/>
                    </a:cubicBezTo>
                    <a:cubicBezTo>
                      <a:pt x="72" y="347"/>
                      <a:pt x="72" y="347"/>
                      <a:pt x="72" y="347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40" y="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EB9E50B-004A-404F-8255-8C1A525969F6}"/>
                </a:ext>
              </a:extLst>
            </p:cNvPr>
            <p:cNvSpPr txBox="1"/>
            <p:nvPr/>
          </p:nvSpPr>
          <p:spPr>
            <a:xfrm>
              <a:off x="5122901" y="2041589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3</a:t>
              </a:r>
              <a:endParaRPr lang="en-US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E0341D6D-FB99-4A06-9F3D-5C7B3C37BEDC}"/>
                </a:ext>
              </a:extLst>
            </p:cNvPr>
            <p:cNvGrpSpPr/>
            <p:nvPr/>
          </p:nvGrpSpPr>
          <p:grpSpPr>
            <a:xfrm>
              <a:off x="4402315" y="1300626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99289AD8-8630-4952-8722-9DB6D3ACB846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Genetic Algorithm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B0DF794-ED73-42BF-B1FE-FEDEEA693703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363062"/>
                    </a:solidFill>
                    <a:latin typeface="KalamehFaNum ExtraBold" pitchFamily="2" charset="-78"/>
                    <a:cs typeface="KalamehFaNum ExtraBold" pitchFamily="2" charset="-78"/>
                  </a:rPr>
                  <a:t>الگوریتم ژنتیک</a:t>
                </a:r>
                <a:endParaRPr lang="en-US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9734E95-9924-4A69-975A-F8375897A949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666EFE2-2EA7-44B8-87D9-DD97D4715EE2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4EF0D47-BE8F-41A3-A385-F85F7FF48D49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48AD9C3-8C95-4B94-A3E3-B83D50AC4520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207" name="Graphic 47" descr="Network with solid fill">
              <a:extLst>
                <a:ext uri="{FF2B5EF4-FFF2-40B4-BE49-F238E27FC236}">
                  <a16:creationId xmlns:a16="http://schemas.microsoft.com/office/drawing/2014/main" id="{7CAA934B-CF96-451A-A931-BCD73EA5C25B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1CC6915-F4D9-4C73-995F-A794BDC5AAE3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C17E344-D03D-4873-887C-D2DD9578C7B7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9E6ED4B-B9E6-4190-8E8A-EA2B0308AD2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4433987-5CC2-42E4-A62E-F2B049DBA568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5781304-7DF5-4A01-B00F-A3C796DCD6DF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EB94EA-9C1D-4100-A274-A40C927DB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1FCC8DA-8139-47CD-8F47-8801689EADC0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EC0EC7C-5E61-4419-AC8A-2B33ECE39AB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55F33BA-2FE0-4591-A13B-813F063416C9}"/>
              </a:ext>
            </a:extLst>
          </p:cNvPr>
          <p:cNvGrpSpPr/>
          <p:nvPr/>
        </p:nvGrpSpPr>
        <p:grpSpPr>
          <a:xfrm>
            <a:off x="8763215" y="1484524"/>
            <a:ext cx="118500" cy="634539"/>
            <a:chOff x="8635891" y="971644"/>
            <a:chExt cx="118500" cy="634539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E52DA2F6-539D-409A-9C1E-C15248D7372E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C59A665D-5069-4ED5-8F9E-C8D57CA1D5B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5958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12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7065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یادگیری گروهی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معرفی و اجزای اصلی</a:t>
            </a:r>
            <a:endParaRPr lang="en-001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BCC1A94-6201-4418-963F-A061C3E7AC3F}"/>
              </a:ext>
            </a:extLst>
          </p:cNvPr>
          <p:cNvSpPr txBox="1"/>
          <p:nvPr/>
        </p:nvSpPr>
        <p:spPr>
          <a:xfrm>
            <a:off x="3150444" y="2071694"/>
            <a:ext cx="52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rPr>
              <a:t>1</a:t>
            </a:r>
            <a:endParaRPr lang="en-US" sz="2800" dirty="0">
              <a:solidFill>
                <a:schemeClr val="bg1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60" name="Content Placeholder 56">
            <a:extLst>
              <a:ext uri="{FF2B5EF4-FFF2-40B4-BE49-F238E27FC236}">
                <a16:creationId xmlns:a16="http://schemas.microsoft.com/office/drawing/2014/main" id="{FE9AA693-3DE4-4395-99E4-2CD36081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925528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توسعه از سال </a:t>
            </a:r>
            <a:r>
              <a:rPr lang="fa-IR" dirty="0">
                <a:latin typeface="KalamehFaNum ExtraBold" pitchFamily="2" charset="-78"/>
                <a:cs typeface="KalamehFaNum ExtraBold" pitchFamily="2" charset="-78"/>
              </a:rPr>
              <a:t>1979</a:t>
            </a:r>
            <a:r>
              <a:rPr lang="fa-IR" dirty="0"/>
              <a:t> میلادی</a:t>
            </a:r>
            <a:endParaRPr lang="en-US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ساخت یک مدل یادگیرنده قوی از مجموعه‌ای از یادگیرندگان ضعیف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607F64-6DC5-4AB6-860B-5C2880FDD369}"/>
              </a:ext>
            </a:extLst>
          </p:cNvPr>
          <p:cNvGrpSpPr/>
          <p:nvPr/>
        </p:nvGrpSpPr>
        <p:grpSpPr>
          <a:xfrm>
            <a:off x="1955688" y="2205264"/>
            <a:ext cx="2002171" cy="1480030"/>
            <a:chOff x="1955687" y="2205264"/>
            <a:chExt cx="2002171" cy="1480030"/>
          </a:xfrm>
        </p:grpSpPr>
        <p:sp>
          <p:nvSpPr>
            <p:cNvPr id="176" name="Freeform 15">
              <a:extLst>
                <a:ext uri="{FF2B5EF4-FFF2-40B4-BE49-F238E27FC236}">
                  <a16:creationId xmlns:a16="http://schemas.microsoft.com/office/drawing/2014/main" id="{303CAA9F-F858-45C4-B287-EF1235E4B26B}"/>
                </a:ext>
              </a:extLst>
            </p:cNvPr>
            <p:cNvSpPr/>
            <p:nvPr/>
          </p:nvSpPr>
          <p:spPr>
            <a:xfrm rot="10800000">
              <a:off x="2092239" y="3300526"/>
              <a:ext cx="1732288" cy="107579"/>
            </a:xfrm>
            <a:custGeom>
              <a:avLst/>
              <a:gdLst>
                <a:gd name="connsiteX0" fmla="*/ 1422526 w 2845052"/>
                <a:gd name="connsiteY0" fmla="*/ 0 h 67901"/>
                <a:gd name="connsiteX1" fmla="*/ 2827840 w 2845052"/>
                <a:gd name="connsiteY1" fmla="*/ 63772 h 67901"/>
                <a:gd name="connsiteX2" fmla="*/ 2845052 w 2845052"/>
                <a:gd name="connsiteY2" fmla="*/ 67901 h 67901"/>
                <a:gd name="connsiteX3" fmla="*/ 0 w 2845052"/>
                <a:gd name="connsiteY3" fmla="*/ 67901 h 67901"/>
                <a:gd name="connsiteX4" fmla="*/ 17212 w 2845052"/>
                <a:gd name="connsiteY4" fmla="*/ 63772 h 67901"/>
                <a:gd name="connsiteX5" fmla="*/ 1422526 w 2845052"/>
                <a:gd name="connsiteY5" fmla="*/ 0 h 6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052" h="67901">
                  <a:moveTo>
                    <a:pt x="1422526" y="0"/>
                  </a:moveTo>
                  <a:cubicBezTo>
                    <a:pt x="2082820" y="0"/>
                    <a:pt x="2641535" y="26826"/>
                    <a:pt x="2827840" y="63772"/>
                  </a:cubicBezTo>
                  <a:lnTo>
                    <a:pt x="2845052" y="67901"/>
                  </a:lnTo>
                  <a:lnTo>
                    <a:pt x="0" y="67901"/>
                  </a:lnTo>
                  <a:lnTo>
                    <a:pt x="17212" y="63772"/>
                  </a:lnTo>
                  <a:cubicBezTo>
                    <a:pt x="203517" y="26826"/>
                    <a:pt x="762233" y="0"/>
                    <a:pt x="14225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48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19601CC-E9D8-41C1-BBF1-93A97F11FEF7}"/>
                </a:ext>
              </a:extLst>
            </p:cNvPr>
            <p:cNvGrpSpPr/>
            <p:nvPr/>
          </p:nvGrpSpPr>
          <p:grpSpPr>
            <a:xfrm rot="16200000">
              <a:off x="2410752" y="2041510"/>
              <a:ext cx="1095263" cy="1422771"/>
              <a:chOff x="6427788" y="4722813"/>
              <a:chExt cx="323850" cy="420688"/>
            </a:xfrm>
          </p:grpSpPr>
          <p:sp>
            <p:nvSpPr>
              <p:cNvPr id="178" name="Freeform 33">
                <a:extLst>
                  <a:ext uri="{FF2B5EF4-FFF2-40B4-BE49-F238E27FC236}">
                    <a16:creationId xmlns:a16="http://schemas.microsoft.com/office/drawing/2014/main" id="{A4BDDC75-47FD-4F41-9594-367F5705E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22813"/>
                <a:ext cx="323850" cy="420688"/>
              </a:xfrm>
              <a:custGeom>
                <a:avLst/>
                <a:gdLst>
                  <a:gd name="T0" fmla="*/ 86 w 86"/>
                  <a:gd name="T1" fmla="*/ 56 h 112"/>
                  <a:gd name="T2" fmla="*/ 30 w 86"/>
                  <a:gd name="T3" fmla="*/ 112 h 112"/>
                  <a:gd name="T4" fmla="*/ 0 w 86"/>
                  <a:gd name="T5" fmla="*/ 104 h 112"/>
                  <a:gd name="T6" fmla="*/ 0 w 86"/>
                  <a:gd name="T7" fmla="*/ 9 h 112"/>
                  <a:gd name="T8" fmla="*/ 30 w 86"/>
                  <a:gd name="T9" fmla="*/ 0 h 112"/>
                  <a:gd name="T10" fmla="*/ 86 w 86"/>
                  <a:gd name="T1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2">
                    <a:moveTo>
                      <a:pt x="86" y="56"/>
                    </a:moveTo>
                    <a:cubicBezTo>
                      <a:pt x="86" y="87"/>
                      <a:pt x="61" y="112"/>
                      <a:pt x="30" y="112"/>
                    </a:cubicBezTo>
                    <a:cubicBezTo>
                      <a:pt x="19" y="112"/>
                      <a:pt x="8" y="109"/>
                      <a:pt x="0" y="10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3"/>
                      <a:pt x="19" y="0"/>
                      <a:pt x="30" y="0"/>
                    </a:cubicBezTo>
                    <a:cubicBezTo>
                      <a:pt x="61" y="0"/>
                      <a:pt x="86" y="25"/>
                      <a:pt x="86" y="56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79" name="Freeform 34">
                <a:extLst>
                  <a:ext uri="{FF2B5EF4-FFF2-40B4-BE49-F238E27FC236}">
                    <a16:creationId xmlns:a16="http://schemas.microsoft.com/office/drawing/2014/main" id="{A5AC7DAB-3E76-4754-80A9-67C4FF2E7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56151"/>
                <a:ext cx="288925" cy="354013"/>
              </a:xfrm>
              <a:custGeom>
                <a:avLst/>
                <a:gdLst>
                  <a:gd name="T0" fmla="*/ 77 w 77"/>
                  <a:gd name="T1" fmla="*/ 47 h 94"/>
                  <a:gd name="T2" fmla="*/ 30 w 77"/>
                  <a:gd name="T3" fmla="*/ 94 h 94"/>
                  <a:gd name="T4" fmla="*/ 0 w 77"/>
                  <a:gd name="T5" fmla="*/ 83 h 94"/>
                  <a:gd name="T6" fmla="*/ 0 w 77"/>
                  <a:gd name="T7" fmla="*/ 12 h 94"/>
                  <a:gd name="T8" fmla="*/ 30 w 77"/>
                  <a:gd name="T9" fmla="*/ 0 h 94"/>
                  <a:gd name="T10" fmla="*/ 77 w 77"/>
                  <a:gd name="T11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77" y="47"/>
                    </a:moveTo>
                    <a:cubicBezTo>
                      <a:pt x="77" y="73"/>
                      <a:pt x="56" y="94"/>
                      <a:pt x="30" y="94"/>
                    </a:cubicBezTo>
                    <a:cubicBezTo>
                      <a:pt x="18" y="94"/>
                      <a:pt x="8" y="90"/>
                      <a:pt x="0" y="8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5"/>
                      <a:pt x="18" y="0"/>
                      <a:pt x="30" y="0"/>
                    </a:cubicBezTo>
                    <a:cubicBezTo>
                      <a:pt x="56" y="0"/>
                      <a:pt x="77" y="21"/>
                      <a:pt x="77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AF6B750-7C0F-45EF-BBC5-1EC065CA7393}"/>
                </a:ext>
              </a:extLst>
            </p:cNvPr>
            <p:cNvSpPr txBox="1"/>
            <p:nvPr/>
          </p:nvSpPr>
          <p:spPr>
            <a:xfrm>
              <a:off x="1955687" y="2612306"/>
              <a:ext cx="2002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نمونه برداری و</a:t>
              </a:r>
            </a:p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انتخاب داده</a:t>
              </a:r>
              <a:endParaRPr lang="en-US" sz="1400" dirty="0">
                <a:solidFill>
                  <a:srgbClr val="C3073F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55F835D-4E01-49A3-BCD8-71FC7E76CC8B}"/>
                </a:ext>
              </a:extLst>
            </p:cNvPr>
            <p:cNvSpPr/>
            <p:nvPr/>
          </p:nvSpPr>
          <p:spPr>
            <a:xfrm>
              <a:off x="1955687" y="3408295"/>
              <a:ext cx="200217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200" dirty="0">
                  <a:latin typeface="Dana" panose="00000500000000000000" pitchFamily="2" charset="-78"/>
                  <a:cs typeface="Dana" panose="00000500000000000000" pitchFamily="2" charset="-78"/>
                </a:rPr>
                <a:t>تنوع</a:t>
              </a:r>
              <a:endParaRPr lang="en-US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536CE9-A016-44C2-BE30-A90899BDDB92}"/>
              </a:ext>
            </a:extLst>
          </p:cNvPr>
          <p:cNvGrpSpPr/>
          <p:nvPr/>
        </p:nvGrpSpPr>
        <p:grpSpPr>
          <a:xfrm>
            <a:off x="3820853" y="2205265"/>
            <a:ext cx="2043099" cy="2043400"/>
            <a:chOff x="3820852" y="2205264"/>
            <a:chExt cx="2043099" cy="2043400"/>
          </a:xfrm>
        </p:grpSpPr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AC665A0F-1C31-46B1-B4DA-6C055AFC940F}"/>
                </a:ext>
              </a:extLst>
            </p:cNvPr>
            <p:cNvSpPr/>
            <p:nvPr/>
          </p:nvSpPr>
          <p:spPr>
            <a:xfrm rot="10800000">
              <a:off x="3957631" y="3300526"/>
              <a:ext cx="1732288" cy="107579"/>
            </a:xfrm>
            <a:custGeom>
              <a:avLst/>
              <a:gdLst>
                <a:gd name="connsiteX0" fmla="*/ 1422526 w 2845052"/>
                <a:gd name="connsiteY0" fmla="*/ 0 h 67901"/>
                <a:gd name="connsiteX1" fmla="*/ 2827840 w 2845052"/>
                <a:gd name="connsiteY1" fmla="*/ 63772 h 67901"/>
                <a:gd name="connsiteX2" fmla="*/ 2845052 w 2845052"/>
                <a:gd name="connsiteY2" fmla="*/ 67901 h 67901"/>
                <a:gd name="connsiteX3" fmla="*/ 0 w 2845052"/>
                <a:gd name="connsiteY3" fmla="*/ 67901 h 67901"/>
                <a:gd name="connsiteX4" fmla="*/ 17212 w 2845052"/>
                <a:gd name="connsiteY4" fmla="*/ 63772 h 67901"/>
                <a:gd name="connsiteX5" fmla="*/ 1422526 w 2845052"/>
                <a:gd name="connsiteY5" fmla="*/ 0 h 6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052" h="67901">
                  <a:moveTo>
                    <a:pt x="1422526" y="0"/>
                  </a:moveTo>
                  <a:cubicBezTo>
                    <a:pt x="2082820" y="0"/>
                    <a:pt x="2641535" y="26826"/>
                    <a:pt x="2827840" y="63772"/>
                  </a:cubicBezTo>
                  <a:lnTo>
                    <a:pt x="2845052" y="67901"/>
                  </a:lnTo>
                  <a:lnTo>
                    <a:pt x="0" y="67901"/>
                  </a:lnTo>
                  <a:lnTo>
                    <a:pt x="17212" y="63772"/>
                  </a:lnTo>
                  <a:cubicBezTo>
                    <a:pt x="203517" y="26826"/>
                    <a:pt x="762233" y="0"/>
                    <a:pt x="14225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48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AA2E601-D0B8-4144-B5CD-0F8C9D8793F9}"/>
                </a:ext>
              </a:extLst>
            </p:cNvPr>
            <p:cNvGrpSpPr/>
            <p:nvPr/>
          </p:nvGrpSpPr>
          <p:grpSpPr>
            <a:xfrm rot="16200000">
              <a:off x="4276144" y="2041510"/>
              <a:ext cx="1095263" cy="1422771"/>
              <a:chOff x="6427788" y="4722813"/>
              <a:chExt cx="323850" cy="420688"/>
            </a:xfrm>
          </p:grpSpPr>
          <p:sp>
            <p:nvSpPr>
              <p:cNvPr id="182" name="Freeform 33">
                <a:extLst>
                  <a:ext uri="{FF2B5EF4-FFF2-40B4-BE49-F238E27FC236}">
                    <a16:creationId xmlns:a16="http://schemas.microsoft.com/office/drawing/2014/main" id="{C89E492B-C320-4FA7-9242-AE284F3C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22813"/>
                <a:ext cx="323850" cy="420688"/>
              </a:xfrm>
              <a:custGeom>
                <a:avLst/>
                <a:gdLst>
                  <a:gd name="T0" fmla="*/ 86 w 86"/>
                  <a:gd name="T1" fmla="*/ 56 h 112"/>
                  <a:gd name="T2" fmla="*/ 30 w 86"/>
                  <a:gd name="T3" fmla="*/ 112 h 112"/>
                  <a:gd name="T4" fmla="*/ 0 w 86"/>
                  <a:gd name="T5" fmla="*/ 104 h 112"/>
                  <a:gd name="T6" fmla="*/ 0 w 86"/>
                  <a:gd name="T7" fmla="*/ 9 h 112"/>
                  <a:gd name="T8" fmla="*/ 30 w 86"/>
                  <a:gd name="T9" fmla="*/ 0 h 112"/>
                  <a:gd name="T10" fmla="*/ 86 w 86"/>
                  <a:gd name="T1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2">
                    <a:moveTo>
                      <a:pt x="86" y="56"/>
                    </a:moveTo>
                    <a:cubicBezTo>
                      <a:pt x="86" y="87"/>
                      <a:pt x="61" y="112"/>
                      <a:pt x="30" y="112"/>
                    </a:cubicBezTo>
                    <a:cubicBezTo>
                      <a:pt x="19" y="112"/>
                      <a:pt x="8" y="109"/>
                      <a:pt x="0" y="10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3"/>
                      <a:pt x="19" y="0"/>
                      <a:pt x="30" y="0"/>
                    </a:cubicBezTo>
                    <a:cubicBezTo>
                      <a:pt x="61" y="0"/>
                      <a:pt x="86" y="25"/>
                      <a:pt x="86" y="56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93" name="Freeform 34">
                <a:extLst>
                  <a:ext uri="{FF2B5EF4-FFF2-40B4-BE49-F238E27FC236}">
                    <a16:creationId xmlns:a16="http://schemas.microsoft.com/office/drawing/2014/main" id="{BA560832-88AD-454B-AEFE-E18D6534C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56151"/>
                <a:ext cx="288925" cy="354013"/>
              </a:xfrm>
              <a:custGeom>
                <a:avLst/>
                <a:gdLst>
                  <a:gd name="T0" fmla="*/ 77 w 77"/>
                  <a:gd name="T1" fmla="*/ 47 h 94"/>
                  <a:gd name="T2" fmla="*/ 30 w 77"/>
                  <a:gd name="T3" fmla="*/ 94 h 94"/>
                  <a:gd name="T4" fmla="*/ 0 w 77"/>
                  <a:gd name="T5" fmla="*/ 83 h 94"/>
                  <a:gd name="T6" fmla="*/ 0 w 77"/>
                  <a:gd name="T7" fmla="*/ 12 h 94"/>
                  <a:gd name="T8" fmla="*/ 30 w 77"/>
                  <a:gd name="T9" fmla="*/ 0 h 94"/>
                  <a:gd name="T10" fmla="*/ 77 w 77"/>
                  <a:gd name="T11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77" y="47"/>
                    </a:moveTo>
                    <a:cubicBezTo>
                      <a:pt x="77" y="73"/>
                      <a:pt x="56" y="94"/>
                      <a:pt x="30" y="94"/>
                    </a:cubicBezTo>
                    <a:cubicBezTo>
                      <a:pt x="18" y="94"/>
                      <a:pt x="8" y="90"/>
                      <a:pt x="0" y="8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5"/>
                      <a:pt x="18" y="0"/>
                      <a:pt x="30" y="0"/>
                    </a:cubicBezTo>
                    <a:cubicBezTo>
                      <a:pt x="56" y="0"/>
                      <a:pt x="77" y="21"/>
                      <a:pt x="77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C3C17617-03D7-4ACD-A004-C89136D40F73}"/>
                </a:ext>
              </a:extLst>
            </p:cNvPr>
            <p:cNvSpPr txBox="1"/>
            <p:nvPr/>
          </p:nvSpPr>
          <p:spPr>
            <a:xfrm>
              <a:off x="3820852" y="2595122"/>
              <a:ext cx="2002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rPr>
                <a:t>آموزش</a:t>
              </a:r>
            </a:p>
            <a:p>
              <a:pPr algn="ctr" rtl="1"/>
              <a:r>
                <a:rPr lang="fa-IR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rPr>
                <a:t>یادگیرندگان</a:t>
              </a:r>
              <a:endPara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1AA7025-DBD6-4908-A6F7-64942355AB31}"/>
                </a:ext>
              </a:extLst>
            </p:cNvPr>
            <p:cNvSpPr/>
            <p:nvPr/>
          </p:nvSpPr>
          <p:spPr>
            <a:xfrm>
              <a:off x="3861780" y="3417667"/>
              <a:ext cx="200217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latin typeface="Dana" panose="00000500000000000000" pitchFamily="2" charset="-78"/>
                  <a:cs typeface="Dana" panose="00000500000000000000" pitchFamily="2" charset="-78"/>
                </a:rPr>
                <a:t>Bagging</a:t>
              </a:r>
            </a:p>
            <a:p>
              <a:pPr algn="ctr" rtl="1"/>
              <a:r>
                <a:rPr lang="en-US" sz="1200" dirty="0">
                  <a:latin typeface="Dana" panose="00000500000000000000" pitchFamily="2" charset="-78"/>
                  <a:cs typeface="Dana" panose="00000500000000000000" pitchFamily="2" charset="-78"/>
                </a:rPr>
                <a:t>Boosting</a:t>
              </a:r>
            </a:p>
            <a:p>
              <a:pPr algn="ctr" rtl="1"/>
              <a:r>
                <a:rPr lang="en-US" sz="1200" dirty="0" err="1">
                  <a:solidFill>
                    <a:schemeClr val="bg1">
                      <a:lumMod val="75000"/>
                    </a:schemeClr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MoE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ctr" rtl="1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Stacking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055B40-F1EF-45E8-B0E7-E2781B05F361}"/>
              </a:ext>
            </a:extLst>
          </p:cNvPr>
          <p:cNvGrpSpPr/>
          <p:nvPr/>
        </p:nvGrpSpPr>
        <p:grpSpPr>
          <a:xfrm>
            <a:off x="5606421" y="2205265"/>
            <a:ext cx="2340487" cy="2226164"/>
            <a:chOff x="5606420" y="2205264"/>
            <a:chExt cx="2340487" cy="2226164"/>
          </a:xfrm>
        </p:grpSpPr>
        <p:sp>
          <p:nvSpPr>
            <p:cNvPr id="194" name="Freeform 30">
              <a:extLst>
                <a:ext uri="{FF2B5EF4-FFF2-40B4-BE49-F238E27FC236}">
                  <a16:creationId xmlns:a16="http://schemas.microsoft.com/office/drawing/2014/main" id="{A4D59C98-628D-460A-8E9D-C5EB0F81723C}"/>
                </a:ext>
              </a:extLst>
            </p:cNvPr>
            <p:cNvSpPr/>
            <p:nvPr/>
          </p:nvSpPr>
          <p:spPr>
            <a:xfrm rot="10800000">
              <a:off x="5823023" y="3300526"/>
              <a:ext cx="1732288" cy="107579"/>
            </a:xfrm>
            <a:custGeom>
              <a:avLst/>
              <a:gdLst>
                <a:gd name="connsiteX0" fmla="*/ 1422526 w 2845052"/>
                <a:gd name="connsiteY0" fmla="*/ 0 h 67901"/>
                <a:gd name="connsiteX1" fmla="*/ 2827840 w 2845052"/>
                <a:gd name="connsiteY1" fmla="*/ 63772 h 67901"/>
                <a:gd name="connsiteX2" fmla="*/ 2845052 w 2845052"/>
                <a:gd name="connsiteY2" fmla="*/ 67901 h 67901"/>
                <a:gd name="connsiteX3" fmla="*/ 0 w 2845052"/>
                <a:gd name="connsiteY3" fmla="*/ 67901 h 67901"/>
                <a:gd name="connsiteX4" fmla="*/ 17212 w 2845052"/>
                <a:gd name="connsiteY4" fmla="*/ 63772 h 67901"/>
                <a:gd name="connsiteX5" fmla="*/ 1422526 w 2845052"/>
                <a:gd name="connsiteY5" fmla="*/ 0 h 6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052" h="67901">
                  <a:moveTo>
                    <a:pt x="1422526" y="0"/>
                  </a:moveTo>
                  <a:cubicBezTo>
                    <a:pt x="2082820" y="0"/>
                    <a:pt x="2641535" y="26826"/>
                    <a:pt x="2827840" y="63772"/>
                  </a:cubicBezTo>
                  <a:lnTo>
                    <a:pt x="2845052" y="67901"/>
                  </a:lnTo>
                  <a:lnTo>
                    <a:pt x="0" y="67901"/>
                  </a:lnTo>
                  <a:lnTo>
                    <a:pt x="17212" y="63772"/>
                  </a:lnTo>
                  <a:cubicBezTo>
                    <a:pt x="203517" y="26826"/>
                    <a:pt x="762233" y="0"/>
                    <a:pt x="14225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48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42B65BD-7858-4E51-9598-37F264A44E28}"/>
                </a:ext>
              </a:extLst>
            </p:cNvPr>
            <p:cNvGrpSpPr/>
            <p:nvPr/>
          </p:nvGrpSpPr>
          <p:grpSpPr>
            <a:xfrm rot="16200000">
              <a:off x="6141535" y="2041510"/>
              <a:ext cx="1095263" cy="1422771"/>
              <a:chOff x="6427788" y="4722813"/>
              <a:chExt cx="323850" cy="420688"/>
            </a:xfrm>
          </p:grpSpPr>
          <p:sp>
            <p:nvSpPr>
              <p:cNvPr id="203" name="Freeform 33">
                <a:extLst>
                  <a:ext uri="{FF2B5EF4-FFF2-40B4-BE49-F238E27FC236}">
                    <a16:creationId xmlns:a16="http://schemas.microsoft.com/office/drawing/2014/main" id="{DDA5B015-7BBA-4FDA-92F9-2E161C6F6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22813"/>
                <a:ext cx="323850" cy="420688"/>
              </a:xfrm>
              <a:custGeom>
                <a:avLst/>
                <a:gdLst>
                  <a:gd name="T0" fmla="*/ 86 w 86"/>
                  <a:gd name="T1" fmla="*/ 56 h 112"/>
                  <a:gd name="T2" fmla="*/ 30 w 86"/>
                  <a:gd name="T3" fmla="*/ 112 h 112"/>
                  <a:gd name="T4" fmla="*/ 0 w 86"/>
                  <a:gd name="T5" fmla="*/ 104 h 112"/>
                  <a:gd name="T6" fmla="*/ 0 w 86"/>
                  <a:gd name="T7" fmla="*/ 9 h 112"/>
                  <a:gd name="T8" fmla="*/ 30 w 86"/>
                  <a:gd name="T9" fmla="*/ 0 h 112"/>
                  <a:gd name="T10" fmla="*/ 86 w 86"/>
                  <a:gd name="T1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2">
                    <a:moveTo>
                      <a:pt x="86" y="56"/>
                    </a:moveTo>
                    <a:cubicBezTo>
                      <a:pt x="86" y="87"/>
                      <a:pt x="61" y="112"/>
                      <a:pt x="30" y="112"/>
                    </a:cubicBezTo>
                    <a:cubicBezTo>
                      <a:pt x="19" y="112"/>
                      <a:pt x="8" y="109"/>
                      <a:pt x="0" y="10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3"/>
                      <a:pt x="19" y="0"/>
                      <a:pt x="30" y="0"/>
                    </a:cubicBezTo>
                    <a:cubicBezTo>
                      <a:pt x="61" y="0"/>
                      <a:pt x="86" y="25"/>
                      <a:pt x="86" y="56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204" name="Freeform 34">
                <a:extLst>
                  <a:ext uri="{FF2B5EF4-FFF2-40B4-BE49-F238E27FC236}">
                    <a16:creationId xmlns:a16="http://schemas.microsoft.com/office/drawing/2014/main" id="{986E1FC4-E66D-4143-85D7-4D2693A15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56151"/>
                <a:ext cx="288925" cy="354013"/>
              </a:xfrm>
              <a:custGeom>
                <a:avLst/>
                <a:gdLst>
                  <a:gd name="T0" fmla="*/ 77 w 77"/>
                  <a:gd name="T1" fmla="*/ 47 h 94"/>
                  <a:gd name="T2" fmla="*/ 30 w 77"/>
                  <a:gd name="T3" fmla="*/ 94 h 94"/>
                  <a:gd name="T4" fmla="*/ 0 w 77"/>
                  <a:gd name="T5" fmla="*/ 83 h 94"/>
                  <a:gd name="T6" fmla="*/ 0 w 77"/>
                  <a:gd name="T7" fmla="*/ 12 h 94"/>
                  <a:gd name="T8" fmla="*/ 30 w 77"/>
                  <a:gd name="T9" fmla="*/ 0 h 94"/>
                  <a:gd name="T10" fmla="*/ 77 w 77"/>
                  <a:gd name="T11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77" y="47"/>
                    </a:moveTo>
                    <a:cubicBezTo>
                      <a:pt x="77" y="73"/>
                      <a:pt x="56" y="94"/>
                      <a:pt x="30" y="94"/>
                    </a:cubicBezTo>
                    <a:cubicBezTo>
                      <a:pt x="18" y="94"/>
                      <a:pt x="8" y="90"/>
                      <a:pt x="0" y="8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5"/>
                      <a:pt x="18" y="0"/>
                      <a:pt x="30" y="0"/>
                    </a:cubicBezTo>
                    <a:cubicBezTo>
                      <a:pt x="56" y="0"/>
                      <a:pt x="77" y="21"/>
                      <a:pt x="77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4F41B05-32C0-4209-80C4-B8D61AE64965}"/>
                </a:ext>
              </a:extLst>
            </p:cNvPr>
            <p:cNvSpPr txBox="1"/>
            <p:nvPr/>
          </p:nvSpPr>
          <p:spPr>
            <a:xfrm>
              <a:off x="5683246" y="2584088"/>
              <a:ext cx="2002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ترکیب</a:t>
              </a:r>
            </a:p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یادگیرندگان</a:t>
              </a:r>
              <a:endParaRPr lang="en-US" sz="1400" dirty="0">
                <a:solidFill>
                  <a:srgbClr val="C3073F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51950FC-3A6A-49DC-9A52-3A6EF800F6D3}"/>
                </a:ext>
              </a:extLst>
            </p:cNvPr>
            <p:cNvSpPr/>
            <p:nvPr/>
          </p:nvSpPr>
          <p:spPr>
            <a:xfrm>
              <a:off x="5720882" y="3369843"/>
              <a:ext cx="200217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200" dirty="0">
                  <a:latin typeface="Dana" panose="00000500000000000000" pitchFamily="2" charset="-78"/>
                  <a:cs typeface="Dana" panose="00000500000000000000" pitchFamily="2" charset="-78"/>
                </a:rPr>
                <a:t>رأی اکثریت</a:t>
              </a:r>
            </a:p>
            <a:p>
              <a:pPr algn="ctr" rtl="1"/>
              <a:endParaRPr lang="fa-IR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ctr" rtl="1"/>
              <a:endParaRPr lang="fa-IR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ctr" rtl="1"/>
              <a:r>
                <a:rPr lang="fa-IR" sz="1200" dirty="0">
                  <a:latin typeface="Dana" panose="00000500000000000000" pitchFamily="2" charset="-78"/>
                  <a:cs typeface="Dana" panose="00000500000000000000" pitchFamily="2" charset="-78"/>
                </a:rPr>
                <a:t>رأی اکثریت وزن‌دار</a:t>
              </a:r>
              <a:endParaRPr lang="en-US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E7B78-0344-427B-9942-382780AE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25154" y="3610572"/>
              <a:ext cx="2033449" cy="2224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777FAD-9757-4E90-83A8-37FB2947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06420" y="4170684"/>
              <a:ext cx="2340487" cy="260744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07B4CF0-0E31-4A9F-A7B3-B30D677640A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483F6A2-B06E-4C95-ACF0-3BDD0DA5EA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9732A0F-EFA3-4202-B62D-4AF141B4D2FE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DED2A8D-5873-4380-AD36-32FD955E68E6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219" name="Graphic 47" descr="Network with solid fill">
              <a:extLst>
                <a:ext uri="{FF2B5EF4-FFF2-40B4-BE49-F238E27FC236}">
                  <a16:creationId xmlns:a16="http://schemas.microsoft.com/office/drawing/2014/main" id="{809B5495-62C5-48F3-83CF-FBED9697554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9283F97-F08E-470F-9424-566A34397BBF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B98B671-C176-4CFE-9817-FD62D6EE456E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0B3455C-A365-452D-9019-D37EC7D6B25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2DF330A-3F55-4E19-A412-4B5553A66888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23D8583-5A6F-40BA-A39E-ABD696DB0BA5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7A6AE5-D062-45F7-A71A-9C5F58A87F8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2CFCC-6A3E-4784-B30A-D67AF9A9709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9AE206B-0047-4462-B586-B3200BA51373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6424F9F-CB16-4697-AE0D-9CFBBF9DB43C}"/>
              </a:ext>
            </a:extLst>
          </p:cNvPr>
          <p:cNvGrpSpPr/>
          <p:nvPr/>
        </p:nvGrpSpPr>
        <p:grpSpPr>
          <a:xfrm>
            <a:off x="8763215" y="1598824"/>
            <a:ext cx="118500" cy="634539"/>
            <a:chOff x="8635891" y="971644"/>
            <a:chExt cx="118500" cy="634539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6E661328-3FF9-4337-A744-FAC1E6C5774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C7C3D7EF-8D17-43E6-BA65-C804A2D71A63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96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13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7065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Bagging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جنگل تصادفی</a:t>
            </a:r>
            <a:endParaRPr lang="en-0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C3A563-FF26-4E82-8493-89A3FE68E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" r="15329"/>
          <a:stretch/>
        </p:blipFill>
        <p:spPr bwMode="auto">
          <a:xfrm>
            <a:off x="1208372" y="1061760"/>
            <a:ext cx="2916803" cy="21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Content Placeholder 56">
            <a:extLst>
              <a:ext uri="{FF2B5EF4-FFF2-40B4-BE49-F238E27FC236}">
                <a16:creationId xmlns:a16="http://schemas.microsoft.com/office/drawing/2014/main" id="{B5326102-1650-482D-B74B-721F34C5D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مخفف </a:t>
            </a:r>
            <a:r>
              <a:rPr lang="en-US" dirty="0"/>
              <a:t>Bootstrap Aggregation</a:t>
            </a: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مجموعه دادگان با انتخاب و جایگذاری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ترکیب آرا با روش رأی اکثریت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b="1" dirty="0">
                <a:solidFill>
                  <a:srgbClr val="AE2B6D"/>
                </a:solidFill>
              </a:rPr>
              <a:t>جنگل تصادفی:</a:t>
            </a:r>
            <a:r>
              <a:rPr lang="fa-IR" b="1" dirty="0"/>
              <a:t> </a:t>
            </a:r>
            <a:r>
              <a:rPr lang="fa-IR" dirty="0"/>
              <a:t>استفاده از درخت تصمیم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r>
              <a:rPr lang="fa-IR" dirty="0"/>
              <a:t> به عنوان یادگیرنده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FaNum ExtraBold" pitchFamily="2" charset="-78"/>
                <a:cs typeface="KalamehFaNum ExtraBold" pitchFamily="2" charset="-78"/>
              </a:rPr>
              <a:t>3</a:t>
            </a:r>
            <a:r>
              <a:rPr lang="fa-IR" dirty="0"/>
              <a:t> پارامتر تنظیم:</a:t>
            </a:r>
          </a:p>
          <a:p>
            <a:pPr marL="342892" lvl="1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184F46B-E94F-46F6-BAD0-FF2CA5D7943D}"/>
              </a:ext>
            </a:extLst>
          </p:cNvPr>
          <p:cNvGrpSpPr/>
          <p:nvPr/>
        </p:nvGrpSpPr>
        <p:grpSpPr>
          <a:xfrm rot="5400000">
            <a:off x="5555015" y="3364453"/>
            <a:ext cx="1125820" cy="585738"/>
            <a:chOff x="2280191" y="3025139"/>
            <a:chExt cx="1724025" cy="896970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E5870A-13CF-4CF2-B16B-AF5502B98B0A}"/>
                </a:ext>
              </a:extLst>
            </p:cNvPr>
            <p:cNvSpPr/>
            <p:nvPr/>
          </p:nvSpPr>
          <p:spPr>
            <a:xfrm>
              <a:off x="3108103" y="3101244"/>
              <a:ext cx="9525" cy="476250"/>
            </a:xfrm>
            <a:custGeom>
              <a:avLst/>
              <a:gdLst>
                <a:gd name="connsiteX0" fmla="*/ 7144 w 9525"/>
                <a:gd name="connsiteY0" fmla="*/ 478155 h 476250"/>
                <a:gd name="connsiteX1" fmla="*/ 7144 w 9525"/>
                <a:gd name="connsiteY1" fmla="*/ 7144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0">
                  <a:moveTo>
                    <a:pt x="7144" y="478155"/>
                  </a:moveTo>
                  <a:lnTo>
                    <a:pt x="7144" y="7144"/>
                  </a:lnTo>
                </a:path>
              </a:pathLst>
            </a:custGeom>
            <a:solidFill>
              <a:srgbClr val="A81C50"/>
            </a:solidFill>
            <a:ln w="9525" cap="flat">
              <a:solidFill>
                <a:srgbClr val="A81C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BB8BCF-832C-46F2-B5D7-A51228B235CB}"/>
                </a:ext>
              </a:extLst>
            </p:cNvPr>
            <p:cNvSpPr/>
            <p:nvPr/>
          </p:nvSpPr>
          <p:spPr>
            <a:xfrm>
              <a:off x="3031998" y="3025139"/>
              <a:ext cx="161925" cy="161925"/>
            </a:xfrm>
            <a:custGeom>
              <a:avLst/>
              <a:gdLst>
                <a:gd name="connsiteX0" fmla="*/ 159353 w 161925"/>
                <a:gd name="connsiteY0" fmla="*/ 83248 h 161925"/>
                <a:gd name="connsiteX1" fmla="*/ 83248 w 161925"/>
                <a:gd name="connsiteY1" fmla="*/ 159353 h 161925"/>
                <a:gd name="connsiteX2" fmla="*/ 7144 w 161925"/>
                <a:gd name="connsiteY2" fmla="*/ 83248 h 161925"/>
                <a:gd name="connsiteX3" fmla="*/ 83248 w 161925"/>
                <a:gd name="connsiteY3" fmla="*/ 7144 h 161925"/>
                <a:gd name="connsiteX4" fmla="*/ 159353 w 161925"/>
                <a:gd name="connsiteY4" fmla="*/ 8324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59353" y="83248"/>
                  </a:moveTo>
                  <a:cubicBezTo>
                    <a:pt x="159353" y="125280"/>
                    <a:pt x="125280" y="159353"/>
                    <a:pt x="83248" y="159353"/>
                  </a:cubicBezTo>
                  <a:cubicBezTo>
                    <a:pt x="41217" y="159353"/>
                    <a:pt x="7144" y="125280"/>
                    <a:pt x="7144" y="83248"/>
                  </a:cubicBezTo>
                  <a:cubicBezTo>
                    <a:pt x="7144" y="41217"/>
                    <a:pt x="41217" y="7144"/>
                    <a:pt x="83248" y="7144"/>
                  </a:cubicBezTo>
                  <a:cubicBezTo>
                    <a:pt x="125280" y="7144"/>
                    <a:pt x="159353" y="41217"/>
                    <a:pt x="159353" y="83248"/>
                  </a:cubicBezTo>
                  <a:close/>
                </a:path>
              </a:pathLst>
            </a:custGeom>
            <a:solidFill>
              <a:srgbClr val="A81C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52D4AC6-3CBE-4801-945D-2D0AF25282DD}"/>
                </a:ext>
              </a:extLst>
            </p:cNvPr>
            <p:cNvGrpSpPr/>
            <p:nvPr/>
          </p:nvGrpSpPr>
          <p:grpSpPr>
            <a:xfrm>
              <a:off x="2280191" y="3569684"/>
              <a:ext cx="1724025" cy="352425"/>
              <a:chOff x="2432591" y="3169634"/>
              <a:chExt cx="1724025" cy="352425"/>
            </a:xfrm>
            <a:solidFill>
              <a:srgbClr val="E94F37"/>
            </a:soli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2E1104D-82FF-4294-BED3-91EF20E4395F}"/>
                  </a:ext>
                </a:extLst>
              </p:cNvPr>
              <p:cNvSpPr/>
              <p:nvPr/>
            </p:nvSpPr>
            <p:spPr>
              <a:xfrm>
                <a:off x="2432591" y="3169634"/>
                <a:ext cx="1724025" cy="352425"/>
              </a:xfrm>
              <a:custGeom>
                <a:avLst/>
                <a:gdLst>
                  <a:gd name="connsiteX0" fmla="*/ 1725168 w 1724025"/>
                  <a:gd name="connsiteY0" fmla="*/ 247745 h 352425"/>
                  <a:gd name="connsiteX1" fmla="*/ 1625918 w 1724025"/>
                  <a:gd name="connsiteY1" fmla="*/ 347091 h 352425"/>
                  <a:gd name="connsiteX2" fmla="*/ 106490 w 1724025"/>
                  <a:gd name="connsiteY2" fmla="*/ 347091 h 352425"/>
                  <a:gd name="connsiteX3" fmla="*/ 82105 w 1724025"/>
                  <a:gd name="connsiteY3" fmla="*/ 344043 h 352425"/>
                  <a:gd name="connsiteX4" fmla="*/ 71818 w 1724025"/>
                  <a:gd name="connsiteY4" fmla="*/ 340900 h 352425"/>
                  <a:gd name="connsiteX5" fmla="*/ 36195 w 1724025"/>
                  <a:gd name="connsiteY5" fmla="*/ 317945 h 352425"/>
                  <a:gd name="connsiteX6" fmla="*/ 7144 w 1724025"/>
                  <a:gd name="connsiteY6" fmla="*/ 247745 h 352425"/>
                  <a:gd name="connsiteX7" fmla="*/ 106490 w 1724025"/>
                  <a:gd name="connsiteY7" fmla="*/ 148495 h 352425"/>
                  <a:gd name="connsiteX8" fmla="*/ 587407 w 1724025"/>
                  <a:gd name="connsiteY8" fmla="*/ 148495 h 352425"/>
                  <a:gd name="connsiteX9" fmla="*/ 657606 w 1724025"/>
                  <a:gd name="connsiteY9" fmla="*/ 119444 h 352425"/>
                  <a:gd name="connsiteX10" fmla="*/ 711708 w 1724025"/>
                  <a:gd name="connsiteY10" fmla="*/ 65342 h 352425"/>
                  <a:gd name="connsiteX11" fmla="*/ 936689 w 1724025"/>
                  <a:gd name="connsiteY11" fmla="*/ 26003 h 352425"/>
                  <a:gd name="connsiteX12" fmla="*/ 945642 w 1724025"/>
                  <a:gd name="connsiteY12" fmla="*/ 30480 h 352425"/>
                  <a:gd name="connsiteX13" fmla="*/ 992505 w 1724025"/>
                  <a:gd name="connsiteY13" fmla="*/ 65342 h 352425"/>
                  <a:gd name="connsiteX14" fmla="*/ 1046702 w 1724025"/>
                  <a:gd name="connsiteY14" fmla="*/ 119444 h 352425"/>
                  <a:gd name="connsiteX15" fmla="*/ 1092136 w 1724025"/>
                  <a:gd name="connsiteY15" fmla="*/ 145352 h 352425"/>
                  <a:gd name="connsiteX16" fmla="*/ 1103471 w 1724025"/>
                  <a:gd name="connsiteY16" fmla="*/ 147542 h 352425"/>
                  <a:gd name="connsiteX17" fmla="*/ 1116902 w 1724025"/>
                  <a:gd name="connsiteY17" fmla="*/ 148495 h 352425"/>
                  <a:gd name="connsiteX18" fmla="*/ 1625918 w 1724025"/>
                  <a:gd name="connsiteY18" fmla="*/ 148495 h 352425"/>
                  <a:gd name="connsiteX19" fmla="*/ 1638205 w 1724025"/>
                  <a:gd name="connsiteY19" fmla="*/ 149257 h 352425"/>
                  <a:gd name="connsiteX20" fmla="*/ 1649540 w 1724025"/>
                  <a:gd name="connsiteY20" fmla="*/ 151352 h 352425"/>
                  <a:gd name="connsiteX21" fmla="*/ 1696117 w 1724025"/>
                  <a:gd name="connsiteY21" fmla="*/ 177546 h 352425"/>
                  <a:gd name="connsiteX22" fmla="*/ 1725168 w 1724025"/>
                  <a:gd name="connsiteY22" fmla="*/ 24774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4025" h="352425">
                    <a:moveTo>
                      <a:pt x="1725168" y="247745"/>
                    </a:moveTo>
                    <a:cubicBezTo>
                      <a:pt x="1725168" y="302609"/>
                      <a:pt x="1680686" y="347091"/>
                      <a:pt x="1625918" y="347091"/>
                    </a:cubicBezTo>
                    <a:lnTo>
                      <a:pt x="106490" y="347091"/>
                    </a:lnTo>
                    <a:cubicBezTo>
                      <a:pt x="98108" y="347091"/>
                      <a:pt x="89916" y="346043"/>
                      <a:pt x="82105" y="344043"/>
                    </a:cubicBezTo>
                    <a:cubicBezTo>
                      <a:pt x="78581" y="343186"/>
                      <a:pt x="75152" y="342138"/>
                      <a:pt x="71818" y="340900"/>
                    </a:cubicBezTo>
                    <a:cubicBezTo>
                      <a:pt x="58293" y="335852"/>
                      <a:pt x="46196" y="327946"/>
                      <a:pt x="36195" y="317945"/>
                    </a:cubicBezTo>
                    <a:cubicBezTo>
                      <a:pt x="18288" y="300037"/>
                      <a:pt x="7144" y="275177"/>
                      <a:pt x="7144" y="247745"/>
                    </a:cubicBezTo>
                    <a:cubicBezTo>
                      <a:pt x="7144" y="192977"/>
                      <a:pt x="51625" y="148495"/>
                      <a:pt x="106490" y="148495"/>
                    </a:cubicBezTo>
                    <a:lnTo>
                      <a:pt x="587407" y="148495"/>
                    </a:lnTo>
                    <a:cubicBezTo>
                      <a:pt x="613696" y="148495"/>
                      <a:pt x="638937" y="138017"/>
                      <a:pt x="657606" y="119444"/>
                    </a:cubicBezTo>
                    <a:lnTo>
                      <a:pt x="711708" y="65342"/>
                    </a:lnTo>
                    <a:cubicBezTo>
                      <a:pt x="772573" y="4477"/>
                      <a:pt x="863060" y="-8668"/>
                      <a:pt x="936689" y="26003"/>
                    </a:cubicBezTo>
                    <a:cubicBezTo>
                      <a:pt x="939736" y="27432"/>
                      <a:pt x="942689" y="28861"/>
                      <a:pt x="945642" y="30480"/>
                    </a:cubicBezTo>
                    <a:cubicBezTo>
                      <a:pt x="962501" y="39434"/>
                      <a:pt x="978313" y="51054"/>
                      <a:pt x="992505" y="65342"/>
                    </a:cubicBezTo>
                    <a:lnTo>
                      <a:pt x="1046702" y="119444"/>
                    </a:lnTo>
                    <a:cubicBezTo>
                      <a:pt x="1059370" y="132112"/>
                      <a:pt x="1074992" y="140970"/>
                      <a:pt x="1092136" y="145352"/>
                    </a:cubicBezTo>
                    <a:cubicBezTo>
                      <a:pt x="1095851" y="146304"/>
                      <a:pt x="1099661" y="147066"/>
                      <a:pt x="1103471" y="147542"/>
                    </a:cubicBezTo>
                    <a:cubicBezTo>
                      <a:pt x="1107948" y="148209"/>
                      <a:pt x="1112425" y="148495"/>
                      <a:pt x="1116902" y="148495"/>
                    </a:cubicBezTo>
                    <a:lnTo>
                      <a:pt x="1625918" y="148495"/>
                    </a:lnTo>
                    <a:cubicBezTo>
                      <a:pt x="1630109" y="148495"/>
                      <a:pt x="1634204" y="148781"/>
                      <a:pt x="1638205" y="149257"/>
                    </a:cubicBezTo>
                    <a:cubicBezTo>
                      <a:pt x="1642015" y="149733"/>
                      <a:pt x="1645825" y="150400"/>
                      <a:pt x="1649540" y="151352"/>
                    </a:cubicBezTo>
                    <a:cubicBezTo>
                      <a:pt x="1667447" y="155734"/>
                      <a:pt x="1683449" y="164973"/>
                      <a:pt x="1696117" y="177546"/>
                    </a:cubicBezTo>
                    <a:cubicBezTo>
                      <a:pt x="1714024" y="195548"/>
                      <a:pt x="1725168" y="220409"/>
                      <a:pt x="1725168" y="247745"/>
                    </a:cubicBezTo>
                    <a:close/>
                  </a:path>
                </a:pathLst>
              </a:custGeom>
              <a:solidFill>
                <a:srgbClr val="A81C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BC6438-4D3D-4341-A6D6-1EB2BE0B0A8D}"/>
                  </a:ext>
                </a:extLst>
              </p:cNvPr>
              <p:cNvSpPr/>
              <p:nvPr/>
            </p:nvSpPr>
            <p:spPr>
              <a:xfrm>
                <a:off x="2497265" y="3188494"/>
                <a:ext cx="1590675" cy="333375"/>
              </a:xfrm>
              <a:custGeom>
                <a:avLst/>
                <a:gdLst>
                  <a:gd name="connsiteX0" fmla="*/ 212979 w 1590675"/>
                  <a:gd name="connsiteY0" fmla="*/ 129635 h 333375"/>
                  <a:gd name="connsiteX1" fmla="*/ 17431 w 1590675"/>
                  <a:gd name="connsiteY1" fmla="*/ 325184 h 333375"/>
                  <a:gd name="connsiteX2" fmla="*/ 7144 w 1590675"/>
                  <a:gd name="connsiteY2" fmla="*/ 322040 h 333375"/>
                  <a:gd name="connsiteX3" fmla="*/ 199644 w 1590675"/>
                  <a:gd name="connsiteY3" fmla="*/ 129635 h 333375"/>
                  <a:gd name="connsiteX4" fmla="*/ 212979 w 1590675"/>
                  <a:gd name="connsiteY4" fmla="*/ 129635 h 333375"/>
                  <a:gd name="connsiteX5" fmla="*/ 474536 w 1590675"/>
                  <a:gd name="connsiteY5" fmla="*/ 129635 h 333375"/>
                  <a:gd name="connsiteX6" fmla="*/ 275939 w 1590675"/>
                  <a:gd name="connsiteY6" fmla="*/ 328231 h 333375"/>
                  <a:gd name="connsiteX7" fmla="*/ 289370 w 1590675"/>
                  <a:gd name="connsiteY7" fmla="*/ 328231 h 333375"/>
                  <a:gd name="connsiteX8" fmla="*/ 487966 w 1590675"/>
                  <a:gd name="connsiteY8" fmla="*/ 129635 h 333375"/>
                  <a:gd name="connsiteX9" fmla="*/ 474536 w 1590675"/>
                  <a:gd name="connsiteY9" fmla="*/ 129635 h 333375"/>
                  <a:gd name="connsiteX10" fmla="*/ 872014 w 1590675"/>
                  <a:gd name="connsiteY10" fmla="*/ 7144 h 333375"/>
                  <a:gd name="connsiteX11" fmla="*/ 550831 w 1590675"/>
                  <a:gd name="connsiteY11" fmla="*/ 328231 h 333375"/>
                  <a:gd name="connsiteX12" fmla="*/ 564356 w 1590675"/>
                  <a:gd name="connsiteY12" fmla="*/ 328231 h 333375"/>
                  <a:gd name="connsiteX13" fmla="*/ 880967 w 1590675"/>
                  <a:gd name="connsiteY13" fmla="*/ 11621 h 333375"/>
                  <a:gd name="connsiteX14" fmla="*/ 872014 w 1590675"/>
                  <a:gd name="connsiteY14" fmla="*/ 7144 h 333375"/>
                  <a:gd name="connsiteX15" fmla="*/ 1027462 w 1590675"/>
                  <a:gd name="connsiteY15" fmla="*/ 126492 h 333375"/>
                  <a:gd name="connsiteX16" fmla="*/ 825818 w 1590675"/>
                  <a:gd name="connsiteY16" fmla="*/ 328231 h 333375"/>
                  <a:gd name="connsiteX17" fmla="*/ 839248 w 1590675"/>
                  <a:gd name="connsiteY17" fmla="*/ 328231 h 333375"/>
                  <a:gd name="connsiteX18" fmla="*/ 1038797 w 1590675"/>
                  <a:gd name="connsiteY18" fmla="*/ 128683 h 333375"/>
                  <a:gd name="connsiteX19" fmla="*/ 1027462 w 1590675"/>
                  <a:gd name="connsiteY19" fmla="*/ 126492 h 333375"/>
                  <a:gd name="connsiteX20" fmla="*/ 1299305 w 1590675"/>
                  <a:gd name="connsiteY20" fmla="*/ 129635 h 333375"/>
                  <a:gd name="connsiteX21" fmla="*/ 1100709 w 1590675"/>
                  <a:gd name="connsiteY21" fmla="*/ 328231 h 333375"/>
                  <a:gd name="connsiteX22" fmla="*/ 1114235 w 1590675"/>
                  <a:gd name="connsiteY22" fmla="*/ 328231 h 333375"/>
                  <a:gd name="connsiteX23" fmla="*/ 1312831 w 1590675"/>
                  <a:gd name="connsiteY23" fmla="*/ 129635 h 333375"/>
                  <a:gd name="connsiteX24" fmla="*/ 1299305 w 1590675"/>
                  <a:gd name="connsiteY24" fmla="*/ 129635 h 333375"/>
                  <a:gd name="connsiteX25" fmla="*/ 1573530 w 1590675"/>
                  <a:gd name="connsiteY25" fmla="*/ 130397 h 333375"/>
                  <a:gd name="connsiteX26" fmla="*/ 1375696 w 1590675"/>
                  <a:gd name="connsiteY26" fmla="*/ 328231 h 333375"/>
                  <a:gd name="connsiteX27" fmla="*/ 1389126 w 1590675"/>
                  <a:gd name="connsiteY27" fmla="*/ 328231 h 333375"/>
                  <a:gd name="connsiteX28" fmla="*/ 1584865 w 1590675"/>
                  <a:gd name="connsiteY28" fmla="*/ 132493 h 333375"/>
                  <a:gd name="connsiteX29" fmla="*/ 1573530 w 1590675"/>
                  <a:gd name="connsiteY29" fmla="*/ 130397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90675" h="333375">
                    <a:moveTo>
                      <a:pt x="212979" y="129635"/>
                    </a:moveTo>
                    <a:lnTo>
                      <a:pt x="17431" y="325184"/>
                    </a:lnTo>
                    <a:cubicBezTo>
                      <a:pt x="13907" y="324326"/>
                      <a:pt x="10478" y="323279"/>
                      <a:pt x="7144" y="322040"/>
                    </a:cubicBezTo>
                    <a:lnTo>
                      <a:pt x="199644" y="129635"/>
                    </a:lnTo>
                    <a:lnTo>
                      <a:pt x="212979" y="129635"/>
                    </a:lnTo>
                    <a:close/>
                    <a:moveTo>
                      <a:pt x="474536" y="129635"/>
                    </a:moveTo>
                    <a:lnTo>
                      <a:pt x="275939" y="328231"/>
                    </a:lnTo>
                    <a:lnTo>
                      <a:pt x="289370" y="328231"/>
                    </a:lnTo>
                    <a:lnTo>
                      <a:pt x="487966" y="129635"/>
                    </a:lnTo>
                    <a:lnTo>
                      <a:pt x="474536" y="129635"/>
                    </a:lnTo>
                    <a:close/>
                    <a:moveTo>
                      <a:pt x="872014" y="7144"/>
                    </a:moveTo>
                    <a:lnTo>
                      <a:pt x="550831" y="328231"/>
                    </a:lnTo>
                    <a:lnTo>
                      <a:pt x="564356" y="328231"/>
                    </a:lnTo>
                    <a:lnTo>
                      <a:pt x="880967" y="11621"/>
                    </a:lnTo>
                    <a:cubicBezTo>
                      <a:pt x="878014" y="10001"/>
                      <a:pt x="875062" y="8572"/>
                      <a:pt x="872014" y="7144"/>
                    </a:cubicBezTo>
                    <a:close/>
                    <a:moveTo>
                      <a:pt x="1027462" y="126492"/>
                    </a:moveTo>
                    <a:lnTo>
                      <a:pt x="825818" y="328231"/>
                    </a:lnTo>
                    <a:lnTo>
                      <a:pt x="839248" y="328231"/>
                    </a:lnTo>
                    <a:lnTo>
                      <a:pt x="1038797" y="128683"/>
                    </a:lnTo>
                    <a:cubicBezTo>
                      <a:pt x="1034987" y="128206"/>
                      <a:pt x="1031177" y="127445"/>
                      <a:pt x="1027462" y="126492"/>
                    </a:cubicBezTo>
                    <a:close/>
                    <a:moveTo>
                      <a:pt x="1299305" y="129635"/>
                    </a:moveTo>
                    <a:lnTo>
                      <a:pt x="1100709" y="328231"/>
                    </a:lnTo>
                    <a:lnTo>
                      <a:pt x="1114235" y="328231"/>
                    </a:lnTo>
                    <a:lnTo>
                      <a:pt x="1312831" y="129635"/>
                    </a:lnTo>
                    <a:lnTo>
                      <a:pt x="1299305" y="129635"/>
                    </a:lnTo>
                    <a:close/>
                    <a:moveTo>
                      <a:pt x="1573530" y="130397"/>
                    </a:moveTo>
                    <a:lnTo>
                      <a:pt x="1375696" y="328231"/>
                    </a:lnTo>
                    <a:lnTo>
                      <a:pt x="1389126" y="328231"/>
                    </a:lnTo>
                    <a:lnTo>
                      <a:pt x="1584865" y="132493"/>
                    </a:lnTo>
                    <a:cubicBezTo>
                      <a:pt x="1581150" y="131540"/>
                      <a:pt x="1577340" y="130873"/>
                      <a:pt x="1573530" y="130397"/>
                    </a:cubicBezTo>
                    <a:close/>
                  </a:path>
                </a:pathLst>
              </a:custGeom>
              <a:solidFill>
                <a:srgbClr val="A81C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DEED313-FBDE-43F3-A43F-39DEB7A3E01D}"/>
              </a:ext>
            </a:extLst>
          </p:cNvPr>
          <p:cNvSpPr txBox="1"/>
          <p:nvPr/>
        </p:nvSpPr>
        <p:spPr>
          <a:xfrm>
            <a:off x="4165420" y="3158102"/>
            <a:ext cx="16473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m</a:t>
            </a:r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: تعداد ویژگی ها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C1A1C1B-1D69-45FF-BF69-0EEAA583C11A}"/>
              </a:ext>
            </a:extLst>
          </p:cNvPr>
          <p:cNvSpPr txBox="1"/>
          <p:nvPr/>
        </p:nvSpPr>
        <p:spPr>
          <a:xfrm>
            <a:off x="4165420" y="3533918"/>
            <a:ext cx="16473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1">
              <a:defRPr sz="140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defRPr>
            </a:lvl1pPr>
          </a:lstStyle>
          <a:p>
            <a:pPr algn="r"/>
            <a:r>
              <a:rPr lang="en-US" dirty="0"/>
              <a:t>J</a:t>
            </a:r>
            <a:r>
              <a:rPr lang="fa-IR" dirty="0"/>
              <a:t>: تعداد یادگیرندگان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B67C036-B0FF-42D5-BC2E-CD29926EBCF0}"/>
              </a:ext>
            </a:extLst>
          </p:cNvPr>
          <p:cNvSpPr txBox="1"/>
          <p:nvPr/>
        </p:nvSpPr>
        <p:spPr>
          <a:xfrm>
            <a:off x="1791229" y="3906389"/>
            <a:ext cx="40075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1">
              <a:defRPr sz="140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defRPr>
            </a:lvl1pPr>
          </a:lstStyle>
          <a:p>
            <a:pPr algn="r"/>
            <a:r>
              <a:rPr lang="fa-IR" dirty="0"/>
              <a:t>اندازه درختان: کمترین اندازه برگ/ حداکثر عمق درخت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4BFFC-57CB-48A3-A7E3-9CE44F23E0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39443" y="3158099"/>
            <a:ext cx="642875" cy="227412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629FA9-C4B4-4598-91C4-162E8F2EFEE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3FC1319-2A0C-48C3-A485-583071989350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7C0D60D-1FBF-41CF-86DC-217E3ED090F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78A4C9-8D53-41B0-8FD1-9692E8094CD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3" name="Graphic 47" descr="Network with solid fill">
              <a:extLst>
                <a:ext uri="{FF2B5EF4-FFF2-40B4-BE49-F238E27FC236}">
                  <a16:creationId xmlns:a16="http://schemas.microsoft.com/office/drawing/2014/main" id="{EF13512B-4ECA-41A2-B930-8DED94FA098E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044D001-D826-490F-8D6F-231D4C7740E4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C7EA0AD-4BAB-4F1F-9E1F-ABFC62411EC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3ED77E7-7D9A-41D0-B150-02DC8050552E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716E0D1-90B4-4911-B8C8-2E4C1695477C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7970E60-F3D3-47D9-8C73-9648B511C61F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8B40302-D024-4C0F-9220-689CC9B29E76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7D0350-ACDD-4B9E-A786-CEBA84F8FE39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12DB619-1F72-4339-B481-5F7AE8B0D10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22FBC5F-5BA8-454D-BF0D-FABC6C65047A}"/>
              </a:ext>
            </a:extLst>
          </p:cNvPr>
          <p:cNvGrpSpPr/>
          <p:nvPr/>
        </p:nvGrpSpPr>
        <p:grpSpPr>
          <a:xfrm>
            <a:off x="8763215" y="1713124"/>
            <a:ext cx="118500" cy="634539"/>
            <a:chOff x="8635891" y="971644"/>
            <a:chExt cx="118500" cy="63453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9E06170-561B-45E4-9955-CE41C13CA0E4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21F14EC-E5D3-424F-A6BA-698D311F32E0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46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14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8970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Boosting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en-US" dirty="0"/>
              <a:t>AdaBoost, </a:t>
            </a:r>
            <a:r>
              <a:rPr lang="en-US" dirty="0" err="1"/>
              <a:t>XGBoost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2BA95A6-64C6-4BA6-8962-B2E03365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اولین یادگیرنده الگوریتم‌های گروهی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روش سلسله مراتبی و تکرار شونده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در هر مرحله دقیقاً نیمی از نمونه‌های اشتباه و نیمی دیگر از درست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تمرکز بر نمونه‌های اشتباه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ترکیب آرا با روش رأی اکثریت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تفاوت عمده با </a:t>
            </a:r>
            <a:r>
              <a:rPr lang="en-US" dirty="0"/>
              <a:t>Bagging</a:t>
            </a:r>
            <a:r>
              <a:rPr lang="fa-IR" dirty="0"/>
              <a:t>: </a:t>
            </a:r>
          </a:p>
          <a:p>
            <a:pPr lvl="1"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شانس نابرابر نمونه‌ها</a:t>
            </a:r>
          </a:p>
          <a:p>
            <a:pPr lvl="1"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عدم امکان پردازش موازی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pic>
        <p:nvPicPr>
          <p:cNvPr id="2050" name="Picture 2" descr="rocket&quot; Icon - Download for free – Iconduck">
            <a:extLst>
              <a:ext uri="{FF2B5EF4-FFF2-40B4-BE49-F238E27FC236}">
                <a16:creationId xmlns:a16="http://schemas.microsoft.com/office/drawing/2014/main" id="{4AA243CD-BB3E-4EA3-80D9-82CD5462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43" y="2576480"/>
            <a:ext cx="1739146" cy="17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6029037-7ABB-4056-86E8-66FFA774352B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F46F6D6-E47F-41CB-AED6-BC6EE74842E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D110B7B-D9B6-48BE-87B5-C9E1630188F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61333A3-8195-424D-BAD7-4B607A68B5CD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4" name="Graphic 47" descr="Network with solid fill">
              <a:extLst>
                <a:ext uri="{FF2B5EF4-FFF2-40B4-BE49-F238E27FC236}">
                  <a16:creationId xmlns:a16="http://schemas.microsoft.com/office/drawing/2014/main" id="{D331B171-7CD6-4021-8747-E1C07438D30A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63426D5-C615-4F54-993A-A015C72275FD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526025A-97CF-46D0-96E5-50529A74BCFE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B9F555-2CE1-40E0-A616-BAEE9C0B651F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84C1A2F-4FA5-4FC6-92EB-5D8B9E2F5756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50E1DB9-DFC4-493B-895E-4E1E00726C13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BBA8BB5-7687-478D-BB0D-8D3AF19BC0D4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A33448F-8886-42B9-9D9A-06F0FD02887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61BBFE-79B8-470A-86D6-F282A01CDA10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2B6CBA7-D9BE-40A4-9B2A-D59883B4BB45}"/>
              </a:ext>
            </a:extLst>
          </p:cNvPr>
          <p:cNvGrpSpPr/>
          <p:nvPr/>
        </p:nvGrpSpPr>
        <p:grpSpPr>
          <a:xfrm>
            <a:off x="8763215" y="1827424"/>
            <a:ext cx="118500" cy="634539"/>
            <a:chOff x="8635891" y="971644"/>
            <a:chExt cx="118500" cy="634539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9451CED-278F-4EA0-AFEE-B510C921FF3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8688391-26A4-47F8-8D4F-F275744BD26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13480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15</a:t>
            </a:fld>
            <a:endParaRPr lang="en-001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232B9D02-D77C-470B-B365-BFB473421E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85" t="-345" r="-485" b="80415"/>
          <a:stretch/>
        </p:blipFill>
        <p:spPr>
          <a:xfrm>
            <a:off x="2152786" y="2556175"/>
            <a:ext cx="2448866" cy="393075"/>
          </a:xfrm>
          <a:prstGeom prst="rect">
            <a:avLst/>
          </a:prstGeom>
        </p:spPr>
      </p:pic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8970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AdaBoost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تقویت تطبیقی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2BA95A6-64C6-4BA6-8962-B2E03365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نمونه‌ها با توزیع تصادفی به یادگیرنده بعد وارد می‌شود.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ترکیب آرا با اکثریت آرای وزن‌دار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مقدار دهی اولیه توزیع یکنواخت است.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B8F2F-B8A3-4326-B7B5-3CABD8DDB5F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6784"/>
          <a:stretch/>
        </p:blipFill>
        <p:spPr>
          <a:xfrm>
            <a:off x="2180881" y="3360013"/>
            <a:ext cx="2448866" cy="10495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E80C77-AE87-42F4-9102-EE99A9F7319F}"/>
              </a:ext>
            </a:extLst>
          </p:cNvPr>
          <p:cNvSpPr/>
          <p:nvPr/>
        </p:nvSpPr>
        <p:spPr>
          <a:xfrm>
            <a:off x="2144097" y="2526266"/>
            <a:ext cx="2301899" cy="450381"/>
          </a:xfrm>
          <a:prstGeom prst="roundRect">
            <a:avLst>
              <a:gd name="adj" fmla="val 32909"/>
            </a:avLst>
          </a:prstGeom>
          <a:noFill/>
          <a:ln w="19050">
            <a:solidFill>
              <a:srgbClr val="A8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35A2AC-1542-4BDC-B1EC-941A8431AB74}"/>
              </a:ext>
            </a:extLst>
          </p:cNvPr>
          <p:cNvSpPr txBox="1"/>
          <p:nvPr/>
        </p:nvSpPr>
        <p:spPr>
          <a:xfrm>
            <a:off x="5214805" y="2586631"/>
            <a:ext cx="19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خطای یادگیرنده ضعیف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65AAA9-DEC2-4478-AD7B-7C9C9A511DBA}"/>
              </a:ext>
            </a:extLst>
          </p:cNvPr>
          <p:cNvCxnSpPr>
            <a:cxnSpLocks/>
            <a:stCxn id="14" idx="3"/>
            <a:endCxn id="97" idx="1"/>
          </p:cNvCxnSpPr>
          <p:nvPr/>
        </p:nvCxnSpPr>
        <p:spPr>
          <a:xfrm flipV="1">
            <a:off x="4445996" y="2740520"/>
            <a:ext cx="768809" cy="10937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37A62B4-2164-4A01-AD11-A977105B83C5}"/>
              </a:ext>
            </a:extLst>
          </p:cNvPr>
          <p:cNvSpPr txBox="1"/>
          <p:nvPr/>
        </p:nvSpPr>
        <p:spPr>
          <a:xfrm>
            <a:off x="5232589" y="3317716"/>
            <a:ext cx="19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محاسبه وزن یادگیرنده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4D57527D-1C6C-4D8F-B14F-022C0AD0DC68}"/>
              </a:ext>
            </a:extLst>
          </p:cNvPr>
          <p:cNvSpPr/>
          <p:nvPr/>
        </p:nvSpPr>
        <p:spPr>
          <a:xfrm>
            <a:off x="2152787" y="3274225"/>
            <a:ext cx="2301899" cy="450381"/>
          </a:xfrm>
          <a:prstGeom prst="roundRect">
            <a:avLst>
              <a:gd name="adj" fmla="val 32909"/>
            </a:avLst>
          </a:prstGeom>
          <a:noFill/>
          <a:ln w="19050">
            <a:solidFill>
              <a:srgbClr val="363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30C7D1-C57C-454F-878F-97DF95934003}"/>
              </a:ext>
            </a:extLst>
          </p:cNvPr>
          <p:cNvCxnSpPr>
            <a:cxnSpLocks/>
          </p:cNvCxnSpPr>
          <p:nvPr/>
        </p:nvCxnSpPr>
        <p:spPr>
          <a:xfrm flipV="1">
            <a:off x="4454686" y="3480748"/>
            <a:ext cx="777903" cy="0"/>
          </a:xfrm>
          <a:prstGeom prst="straightConnector1">
            <a:avLst/>
          </a:prstGeom>
          <a:ln w="38100">
            <a:solidFill>
              <a:srgbClr val="363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79DFD91-2A6C-4E53-B15B-336B1DCC1963}"/>
              </a:ext>
            </a:extLst>
          </p:cNvPr>
          <p:cNvSpPr txBox="1"/>
          <p:nvPr/>
        </p:nvSpPr>
        <p:spPr>
          <a:xfrm>
            <a:off x="5394927" y="3994136"/>
            <a:ext cx="19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به روزرسانی توزیع بعدی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B6F9E81-4DC9-4D82-BC63-5EA590452079}"/>
              </a:ext>
            </a:extLst>
          </p:cNvPr>
          <p:cNvSpPr/>
          <p:nvPr/>
        </p:nvSpPr>
        <p:spPr>
          <a:xfrm>
            <a:off x="2152787" y="3904142"/>
            <a:ext cx="2464237" cy="532457"/>
          </a:xfrm>
          <a:prstGeom prst="roundRect">
            <a:avLst>
              <a:gd name="adj" fmla="val 32909"/>
            </a:avLst>
          </a:prstGeom>
          <a:noFill/>
          <a:ln w="19050">
            <a:solidFill>
              <a:srgbClr val="A8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42CBB13-1CB9-49DD-A12F-36B62B17E95A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4617023" y="4170370"/>
            <a:ext cx="684000" cy="0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68CE9D7-33C9-4EBE-8D77-93B9F3CAB127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624D4C8-8858-41FA-8E36-3B0B784E4FB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F08543A-F9C9-4825-9B4E-BDCDD0793BE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9B87FA8-9CB1-434D-9522-42F4DA982417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1" name="Graphic 47" descr="Network with solid fill">
              <a:extLst>
                <a:ext uri="{FF2B5EF4-FFF2-40B4-BE49-F238E27FC236}">
                  <a16:creationId xmlns:a16="http://schemas.microsoft.com/office/drawing/2014/main" id="{2E5CB089-3FBA-4060-899E-92E5C165C87E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93C4500-57EF-4F67-BA8D-4B0B2E05FB9D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D556B5A-D8B2-4840-B609-844C2A81D3B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A73D83-34BD-426C-AAEE-0529E53BCDBF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A0F897-89AA-469A-8211-9B77CA719F6F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B14F59E-AE8A-4793-BE14-7AB85224D61C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4C51ED8-5B58-4992-9FB0-71F8DC2EDB59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16A3DC5-5E88-4F61-91B1-08DB9A642325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E15EBE4-2534-4C7D-9E47-506E6D9BD7DF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F39862-A0D1-4337-847B-754ADA236BD8}"/>
              </a:ext>
            </a:extLst>
          </p:cNvPr>
          <p:cNvGrpSpPr/>
          <p:nvPr/>
        </p:nvGrpSpPr>
        <p:grpSpPr>
          <a:xfrm>
            <a:off x="8763215" y="1941724"/>
            <a:ext cx="118500" cy="634539"/>
            <a:chOff x="8635891" y="971644"/>
            <a:chExt cx="118500" cy="634539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A8831819-80D6-401E-B7A8-91082D05BA6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7CA4DDB-91C6-42CE-B9AD-41DD148B601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4589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16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8970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 err="1"/>
              <a:t>XGBoost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تقویت گرادیانی تشدید شده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2BA95A6-64C6-4BA6-8962-B2E03365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استفاده از روش نیوتون-رافسون برای حداقل‌سازی تابع ضرر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استفاده از مشتق اول و دوم در </a:t>
            </a:r>
            <a:r>
              <a:rPr lang="fa-IR" b="1" dirty="0"/>
              <a:t>ساخت درخت </a:t>
            </a:r>
            <a:r>
              <a:rPr lang="fa-IR" dirty="0"/>
              <a:t>برای همگرایی سریع‌تر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4A218-183D-45BF-9BD9-0F07FD4E1AB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67528" b="-3019"/>
          <a:stretch/>
        </p:blipFill>
        <p:spPr>
          <a:xfrm>
            <a:off x="1389101" y="1170796"/>
            <a:ext cx="1346295" cy="389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647841-5201-4703-BF5B-CF83781287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2756" y="2093463"/>
            <a:ext cx="1661108" cy="915385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CC3E3D1B-3602-4D97-A23A-0854B732EFAB}"/>
              </a:ext>
            </a:extLst>
          </p:cNvPr>
          <p:cNvSpPr txBox="1"/>
          <p:nvPr/>
        </p:nvSpPr>
        <p:spPr>
          <a:xfrm>
            <a:off x="4671460" y="2374352"/>
            <a:ext cx="311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گرادیان وهسین تابع ضرر در هر برگ و گره 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ADC6694-1845-44B0-A4F2-7CAF6FBBE7C3}"/>
              </a:ext>
            </a:extLst>
          </p:cNvPr>
          <p:cNvCxnSpPr>
            <a:cxnSpLocks/>
          </p:cNvCxnSpPr>
          <p:nvPr/>
        </p:nvCxnSpPr>
        <p:spPr>
          <a:xfrm>
            <a:off x="3950922" y="2549063"/>
            <a:ext cx="768809" cy="0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85B6F54-DBF4-419E-95DA-7AB9C16B02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12489" y="3239422"/>
            <a:ext cx="979075" cy="464041"/>
          </a:xfrm>
          <a:prstGeom prst="rect">
            <a:avLst/>
          </a:prstGeom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A49C56B7-4E93-4613-85C5-411C55F5C3FF}"/>
              </a:ext>
            </a:extLst>
          </p:cNvPr>
          <p:cNvSpPr/>
          <p:nvPr/>
        </p:nvSpPr>
        <p:spPr>
          <a:xfrm>
            <a:off x="2107507" y="2115667"/>
            <a:ext cx="1843415" cy="888650"/>
          </a:xfrm>
          <a:prstGeom prst="roundRect">
            <a:avLst>
              <a:gd name="adj" fmla="val 19532"/>
            </a:avLst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F6886D1-DDBC-4099-8675-B433FC17279D}"/>
              </a:ext>
            </a:extLst>
          </p:cNvPr>
          <p:cNvCxnSpPr>
            <a:cxnSpLocks/>
          </p:cNvCxnSpPr>
          <p:nvPr/>
        </p:nvCxnSpPr>
        <p:spPr>
          <a:xfrm>
            <a:off x="3333590" y="3516220"/>
            <a:ext cx="768809" cy="0"/>
          </a:xfrm>
          <a:prstGeom prst="straightConnector1">
            <a:avLst/>
          </a:prstGeom>
          <a:ln w="38100">
            <a:solidFill>
              <a:srgbClr val="363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FAAA3D7-9665-40EF-977F-809B96EF2831}"/>
              </a:ext>
            </a:extLst>
          </p:cNvPr>
          <p:cNvSpPr/>
          <p:nvPr/>
        </p:nvSpPr>
        <p:spPr>
          <a:xfrm>
            <a:off x="2107507" y="3273933"/>
            <a:ext cx="1226083" cy="460660"/>
          </a:xfrm>
          <a:prstGeom prst="roundRect">
            <a:avLst>
              <a:gd name="adj" fmla="val 32909"/>
            </a:avLst>
          </a:prstGeom>
          <a:ln w="38100">
            <a:solidFill>
              <a:srgbClr val="363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F4103-7849-4172-9D07-EBA6307AE7B1}"/>
              </a:ext>
            </a:extLst>
          </p:cNvPr>
          <p:cNvSpPr txBox="1"/>
          <p:nvPr/>
        </p:nvSpPr>
        <p:spPr>
          <a:xfrm>
            <a:off x="4142643" y="3351299"/>
            <a:ext cx="244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به روزرسانی وزن برگ‌های درخت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A962D55-56F3-4A5A-9546-512916B79BEA}"/>
              </a:ext>
            </a:extLst>
          </p:cNvPr>
          <p:cNvCxnSpPr>
            <a:cxnSpLocks/>
          </p:cNvCxnSpPr>
          <p:nvPr/>
        </p:nvCxnSpPr>
        <p:spPr>
          <a:xfrm>
            <a:off x="4709308" y="4221846"/>
            <a:ext cx="768809" cy="0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158C9D6-280B-4748-82A3-5B0BE40F3DF9}"/>
              </a:ext>
            </a:extLst>
          </p:cNvPr>
          <p:cNvSpPr/>
          <p:nvPr/>
        </p:nvSpPr>
        <p:spPr>
          <a:xfrm>
            <a:off x="2107507" y="3987993"/>
            <a:ext cx="2601801" cy="460660"/>
          </a:xfrm>
          <a:prstGeom prst="roundRect">
            <a:avLst>
              <a:gd name="adj" fmla="val 32909"/>
            </a:avLst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6B9FCB5-0234-4645-954E-6CA1B6612041}"/>
              </a:ext>
            </a:extLst>
          </p:cNvPr>
          <p:cNvSpPr txBox="1"/>
          <p:nvPr/>
        </p:nvSpPr>
        <p:spPr>
          <a:xfrm>
            <a:off x="5500013" y="4059379"/>
            <a:ext cx="184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افزودن یادگیرنده جدید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2EEA828-985F-4B1E-947A-E6B5AA128B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31499" y="4059379"/>
            <a:ext cx="2445966" cy="330257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FB41DBE-2160-4C98-A2A9-25CFDC22D71C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429FD30-1AF4-4EE3-B94E-D10F962D4B46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979C3D3-7D43-4984-9E1B-2EA67431D14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5DB1E5B-7D62-4042-9CC0-703B85FBB241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25" name="Graphic 47" descr="Network with solid fill">
              <a:extLst>
                <a:ext uri="{FF2B5EF4-FFF2-40B4-BE49-F238E27FC236}">
                  <a16:creationId xmlns:a16="http://schemas.microsoft.com/office/drawing/2014/main" id="{94818FA6-7F63-4091-BE4B-57FCD3D12829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8E82219-40A3-4B4B-9D8E-CF9C5483F0AA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B5B5CE9-19B1-48CE-8B40-1F80E3820F6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EF06DBB-968A-49A0-830D-18C2049B62D2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A816718-547C-44B4-87D5-E1E0E0368DA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76D773-5909-4FCD-93C1-BDBB7D36E133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7FCFDFB-C48B-4C5D-B5E3-D3E21C05F6F6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4BC1DC7-9BE8-4AED-9E6F-C9C150E12182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1684EFA-38D0-46CA-8E05-F42924552827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9DC3707-4E62-4C04-86BA-87453CCDFBB7}"/>
              </a:ext>
            </a:extLst>
          </p:cNvPr>
          <p:cNvGrpSpPr/>
          <p:nvPr/>
        </p:nvGrpSpPr>
        <p:grpSpPr>
          <a:xfrm>
            <a:off x="8763215" y="2068724"/>
            <a:ext cx="118500" cy="634539"/>
            <a:chOff x="8635891" y="971644"/>
            <a:chExt cx="118500" cy="634539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A16DC604-BF07-48C3-B3DD-88AFCD33C59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46A5BD3-BFFD-4321-B3D7-4A74B88CB59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2274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C58E79D-B7F2-43CB-A6B3-01E4B975077A}"/>
              </a:ext>
            </a:extLst>
          </p:cNvPr>
          <p:cNvCxnSpPr>
            <a:cxnSpLocks/>
            <a:stCxn id="132" idx="6"/>
            <a:endCxn id="129" idx="2"/>
          </p:cNvCxnSpPr>
          <p:nvPr/>
        </p:nvCxnSpPr>
        <p:spPr>
          <a:xfrm flipV="1">
            <a:off x="2763753" y="3182540"/>
            <a:ext cx="4293946" cy="2479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17</a:t>
            </a:fld>
            <a:endParaRPr lang="en-001" dirty="0"/>
          </a:p>
        </p:txBody>
      </p: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1800" dirty="0"/>
              <a:t>چالش‌های یادگیری گروهی در موقعیت‌یابی</a:t>
            </a:r>
            <a:endParaRPr lang="en-001" sz="18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/>
              <a:t>مقدمه نوآوری</a:t>
            </a:r>
            <a:endParaRPr lang="en-001"/>
          </a:p>
          <a:p>
            <a:endParaRPr lang="en-00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2210B86-0062-48C9-882D-65E08C85BEBC}"/>
              </a:ext>
            </a:extLst>
          </p:cNvPr>
          <p:cNvSpPr txBox="1"/>
          <p:nvPr/>
        </p:nvSpPr>
        <p:spPr>
          <a:xfrm>
            <a:off x="3922681" y="3449786"/>
            <a:ext cx="196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B02A6D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پردازشی</a:t>
            </a:r>
            <a:endParaRPr lang="en-US" sz="2400" dirty="0">
              <a:solidFill>
                <a:srgbClr val="B02A6D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E7635F4-7DD9-4E67-8B02-32FCFBCACDAE}"/>
              </a:ext>
            </a:extLst>
          </p:cNvPr>
          <p:cNvSpPr txBox="1"/>
          <p:nvPr/>
        </p:nvSpPr>
        <p:spPr>
          <a:xfrm>
            <a:off x="6144828" y="3446862"/>
            <a:ext cx="197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102542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ذخیره‌ای</a:t>
            </a:r>
            <a:endParaRPr lang="en-US" sz="2400" dirty="0">
              <a:solidFill>
                <a:srgbClr val="102542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6CB820-4C6A-4A28-976B-0EB8A859E62C}"/>
              </a:ext>
            </a:extLst>
          </p:cNvPr>
          <p:cNvSpPr txBox="1"/>
          <p:nvPr/>
        </p:nvSpPr>
        <p:spPr>
          <a:xfrm>
            <a:off x="1761736" y="3501131"/>
            <a:ext cx="182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102542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زمان</a:t>
            </a:r>
            <a:endParaRPr lang="en-US" sz="2400" dirty="0">
              <a:solidFill>
                <a:srgbClr val="102542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46ADBC-2168-4832-9414-5A5D8AD4E47F}"/>
              </a:ext>
            </a:extLst>
          </p:cNvPr>
          <p:cNvGrpSpPr/>
          <p:nvPr/>
        </p:nvGrpSpPr>
        <p:grpSpPr>
          <a:xfrm>
            <a:off x="4408297" y="1717077"/>
            <a:ext cx="1018080" cy="1574497"/>
            <a:chOff x="4292688" y="1486942"/>
            <a:chExt cx="1018080" cy="157449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31EF5D1-0BA7-49C1-AA47-C1AE504423AC}"/>
                </a:ext>
              </a:extLst>
            </p:cNvPr>
            <p:cNvGrpSpPr/>
            <p:nvPr/>
          </p:nvGrpSpPr>
          <p:grpSpPr>
            <a:xfrm>
              <a:off x="4292688" y="1486942"/>
              <a:ext cx="1018080" cy="1018080"/>
              <a:chOff x="5242440" y="1755914"/>
              <a:chExt cx="1275682" cy="1275682"/>
            </a:xfrm>
          </p:grpSpPr>
          <p:sp>
            <p:nvSpPr>
              <p:cNvPr id="103" name="Teardrop 102">
                <a:extLst>
                  <a:ext uri="{FF2B5EF4-FFF2-40B4-BE49-F238E27FC236}">
                    <a16:creationId xmlns:a16="http://schemas.microsoft.com/office/drawing/2014/main" id="{99F91686-C792-49B9-B28D-366025A1B681}"/>
                  </a:ext>
                </a:extLst>
              </p:cNvPr>
              <p:cNvSpPr/>
              <p:nvPr/>
            </p:nvSpPr>
            <p:spPr>
              <a:xfrm rot="8100000">
                <a:off x="524244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1025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D549BB4-56CA-4273-BBAC-A2B132CC536C}"/>
                  </a:ext>
                </a:extLst>
              </p:cNvPr>
              <p:cNvSpPr/>
              <p:nvPr/>
            </p:nvSpPr>
            <p:spPr>
              <a:xfrm>
                <a:off x="543678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815765C-CBCD-45AF-BC44-02DCE9050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81" y="2061164"/>
                <a:ext cx="659146" cy="659144"/>
              </a:xfrm>
              <a:prstGeom prst="rect">
                <a:avLst/>
              </a:prstGeom>
            </p:spPr>
          </p:pic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C9CFE57-D272-4173-84D5-B5C120B5074F}"/>
                </a:ext>
              </a:extLst>
            </p:cNvPr>
            <p:cNvSpPr/>
            <p:nvPr/>
          </p:nvSpPr>
          <p:spPr>
            <a:xfrm>
              <a:off x="4720763" y="2892971"/>
              <a:ext cx="168467" cy="168468"/>
            </a:xfrm>
            <a:prstGeom prst="ellipse">
              <a:avLst/>
            </a:prstGeom>
            <a:solidFill>
              <a:srgbClr val="B02A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7BCE32F-79EF-43F4-8C89-6FF10EBBCCAE}"/>
              </a:ext>
            </a:extLst>
          </p:cNvPr>
          <p:cNvGrpSpPr/>
          <p:nvPr/>
        </p:nvGrpSpPr>
        <p:grpSpPr>
          <a:xfrm>
            <a:off x="6633347" y="1717077"/>
            <a:ext cx="1018080" cy="1549696"/>
            <a:chOff x="6657438" y="1502133"/>
            <a:chExt cx="1018080" cy="1549696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DB716D2-451E-49BC-92FF-CAA97CBB2FED}"/>
                </a:ext>
              </a:extLst>
            </p:cNvPr>
            <p:cNvGrpSpPr/>
            <p:nvPr/>
          </p:nvGrpSpPr>
          <p:grpSpPr>
            <a:xfrm>
              <a:off x="6657438" y="1502133"/>
              <a:ext cx="1018080" cy="1018080"/>
              <a:chOff x="3063120" y="1755914"/>
              <a:chExt cx="1275682" cy="1275682"/>
            </a:xfrm>
          </p:grpSpPr>
          <p:sp>
            <p:nvSpPr>
              <p:cNvPr id="112" name="Teardrop 111">
                <a:extLst>
                  <a:ext uri="{FF2B5EF4-FFF2-40B4-BE49-F238E27FC236}">
                    <a16:creationId xmlns:a16="http://schemas.microsoft.com/office/drawing/2014/main" id="{B0F77C4E-00AC-4C8F-BAF1-AD470315F2D2}"/>
                  </a:ext>
                </a:extLst>
              </p:cNvPr>
              <p:cNvSpPr/>
              <p:nvPr/>
            </p:nvSpPr>
            <p:spPr>
              <a:xfrm rot="8100000">
                <a:off x="306312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B02A6D"/>
              </a:solidFill>
              <a:ln>
                <a:solidFill>
                  <a:srgbClr val="B02A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17F9664-831A-4BD8-9AC7-12D2EE4EAB84}"/>
                  </a:ext>
                </a:extLst>
              </p:cNvPr>
              <p:cNvSpPr/>
              <p:nvPr/>
            </p:nvSpPr>
            <p:spPr>
              <a:xfrm>
                <a:off x="325746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7D14D1B7-65C5-4D47-9868-B2C30F617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6696" y="2066644"/>
                <a:ext cx="627392" cy="627390"/>
              </a:xfrm>
              <a:prstGeom prst="rect">
                <a:avLst/>
              </a:prstGeom>
            </p:spPr>
          </p:pic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D0BE5F5-7AE9-47DE-9E65-4750B1955462}"/>
                </a:ext>
              </a:extLst>
            </p:cNvPr>
            <p:cNvSpPr/>
            <p:nvPr/>
          </p:nvSpPr>
          <p:spPr>
            <a:xfrm>
              <a:off x="7081790" y="2883362"/>
              <a:ext cx="168467" cy="168467"/>
            </a:xfrm>
            <a:prstGeom prst="ellipse">
              <a:avLst/>
            </a:prstGeom>
            <a:solidFill>
              <a:srgbClr val="363062"/>
            </a:solidFill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E68635-3143-47EE-A21B-688EC8787B78}"/>
              </a:ext>
            </a:extLst>
          </p:cNvPr>
          <p:cNvGrpSpPr/>
          <p:nvPr/>
        </p:nvGrpSpPr>
        <p:grpSpPr>
          <a:xfrm>
            <a:off x="2166164" y="1717077"/>
            <a:ext cx="1018080" cy="1574495"/>
            <a:chOff x="2190255" y="1461701"/>
            <a:chExt cx="1018080" cy="157449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EBF0BEC-893C-41A9-AE6A-D1C3E0BF6F28}"/>
                </a:ext>
              </a:extLst>
            </p:cNvPr>
            <p:cNvGrpSpPr/>
            <p:nvPr/>
          </p:nvGrpSpPr>
          <p:grpSpPr>
            <a:xfrm>
              <a:off x="2190255" y="1461701"/>
              <a:ext cx="1018080" cy="1018080"/>
              <a:chOff x="7353181" y="1755914"/>
              <a:chExt cx="1275682" cy="1275682"/>
            </a:xfrm>
          </p:grpSpPr>
          <p:sp>
            <p:nvSpPr>
              <p:cNvPr id="122" name="Teardrop 121">
                <a:extLst>
                  <a:ext uri="{FF2B5EF4-FFF2-40B4-BE49-F238E27FC236}">
                    <a16:creationId xmlns:a16="http://schemas.microsoft.com/office/drawing/2014/main" id="{07E451AA-FB41-40D6-B076-01E2DE2A1858}"/>
                  </a:ext>
                </a:extLst>
              </p:cNvPr>
              <p:cNvSpPr/>
              <p:nvPr/>
            </p:nvSpPr>
            <p:spPr>
              <a:xfrm rot="8100000">
                <a:off x="7353181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B02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28966BE-80CC-4806-8EF9-ADA4563FDEE5}"/>
                  </a:ext>
                </a:extLst>
              </p:cNvPr>
              <p:cNvSpPr/>
              <p:nvPr/>
            </p:nvSpPr>
            <p:spPr>
              <a:xfrm>
                <a:off x="7547530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1120F90-50A6-42A4-81E3-B794325CC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8666" y="2048456"/>
                <a:ext cx="684562" cy="684560"/>
              </a:xfrm>
              <a:prstGeom prst="rect">
                <a:avLst/>
              </a:prstGeom>
            </p:spPr>
          </p:pic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18C9E1B-5ECE-4EB1-A979-B1A523ADCF44}"/>
                </a:ext>
              </a:extLst>
            </p:cNvPr>
            <p:cNvGrpSpPr/>
            <p:nvPr/>
          </p:nvGrpSpPr>
          <p:grpSpPr>
            <a:xfrm>
              <a:off x="2619377" y="2867729"/>
              <a:ext cx="168467" cy="168467"/>
              <a:chOff x="5973250" y="4248152"/>
              <a:chExt cx="211094" cy="211094"/>
            </a:xfrm>
            <a:solidFill>
              <a:srgbClr val="102542"/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85F68AE2-C4A6-45BE-9665-F402A458184C}"/>
                  </a:ext>
                </a:extLst>
              </p:cNvPr>
              <p:cNvSpPr/>
              <p:nvPr/>
            </p:nvSpPr>
            <p:spPr>
              <a:xfrm>
                <a:off x="5973250" y="4248152"/>
                <a:ext cx="211094" cy="2110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CDD9F5B-79CC-404C-86F5-9CC77A9993E1}"/>
                  </a:ext>
                </a:extLst>
              </p:cNvPr>
              <p:cNvSpPr/>
              <p:nvPr/>
            </p:nvSpPr>
            <p:spPr>
              <a:xfrm>
                <a:off x="6003538" y="4278440"/>
                <a:ext cx="150518" cy="1505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35E6862-3C43-4391-AC03-A50929FF4734}"/>
              </a:ext>
            </a:extLst>
          </p:cNvPr>
          <p:cNvGrpSpPr/>
          <p:nvPr/>
        </p:nvGrpSpPr>
        <p:grpSpPr>
          <a:xfrm>
            <a:off x="8763215" y="2195724"/>
            <a:ext cx="118500" cy="634539"/>
            <a:chOff x="8635891" y="971644"/>
            <a:chExt cx="118500" cy="634539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8C61A8EC-656B-4903-92AC-DB447A5EB97D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1AE4C917-CA65-415B-897E-AAF0E618A91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4480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18</a:t>
            </a:fld>
            <a:endParaRPr lang="en-001" dirty="0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C906762-7DF4-4A66-B524-6AE87D67F1D3}"/>
              </a:ext>
            </a:extLst>
          </p:cNvPr>
          <p:cNvCxnSpPr>
            <a:cxnSpLocks/>
          </p:cNvCxnSpPr>
          <p:nvPr/>
        </p:nvCxnSpPr>
        <p:spPr>
          <a:xfrm>
            <a:off x="4887685" y="2572461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32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800" dirty="0"/>
              <a:t>پیشنهاد اول: کاهش ابعاد</a:t>
            </a:r>
            <a:endParaRPr lang="en-001" sz="28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روش </a:t>
            </a:r>
            <a:r>
              <a:rPr lang="en-US" dirty="0"/>
              <a:t>PCA</a:t>
            </a:r>
            <a:endParaRPr lang="en-001" dirty="0"/>
          </a:p>
          <a:p>
            <a:endParaRPr lang="en-00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2031E14-991E-4E20-B84C-E49F1E0199EC}"/>
              </a:ext>
            </a:extLst>
          </p:cNvPr>
          <p:cNvCxnSpPr>
            <a:cxnSpLocks/>
          </p:cNvCxnSpPr>
          <p:nvPr/>
        </p:nvCxnSpPr>
        <p:spPr>
          <a:xfrm>
            <a:off x="2700697" y="2560743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D80E5A3-B224-4DE3-BA8C-99FF303E3D2D}"/>
              </a:ext>
            </a:extLst>
          </p:cNvPr>
          <p:cNvCxnSpPr>
            <a:cxnSpLocks/>
          </p:cNvCxnSpPr>
          <p:nvPr/>
        </p:nvCxnSpPr>
        <p:spPr>
          <a:xfrm>
            <a:off x="3794385" y="2565783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0CDF2BE9-DBD9-42D0-B2FA-679975BD81CE}"/>
              </a:ext>
            </a:extLst>
          </p:cNvPr>
          <p:cNvSpPr/>
          <p:nvPr/>
        </p:nvSpPr>
        <p:spPr>
          <a:xfrm>
            <a:off x="4792874" y="2520124"/>
            <a:ext cx="91318" cy="91318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84" name="Circle: Hollow 183">
            <a:extLst>
              <a:ext uri="{FF2B5EF4-FFF2-40B4-BE49-F238E27FC236}">
                <a16:creationId xmlns:a16="http://schemas.microsoft.com/office/drawing/2014/main" id="{6F54D2B2-68B6-4CCB-8A49-E28F0E76BB66}"/>
              </a:ext>
            </a:extLst>
          </p:cNvPr>
          <p:cNvSpPr/>
          <p:nvPr/>
        </p:nvSpPr>
        <p:spPr>
          <a:xfrm>
            <a:off x="4735800" y="2463050"/>
            <a:ext cx="205467" cy="205467"/>
          </a:xfrm>
          <a:prstGeom prst="donut">
            <a:avLst>
              <a:gd name="adj" fmla="val 5281"/>
            </a:avLst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85" name="Circle: Hollow 184">
            <a:extLst>
              <a:ext uri="{FF2B5EF4-FFF2-40B4-BE49-F238E27FC236}">
                <a16:creationId xmlns:a16="http://schemas.microsoft.com/office/drawing/2014/main" id="{699E5B05-D8DB-45B8-877D-8E354B60585C}"/>
              </a:ext>
            </a:extLst>
          </p:cNvPr>
          <p:cNvSpPr/>
          <p:nvPr/>
        </p:nvSpPr>
        <p:spPr>
          <a:xfrm>
            <a:off x="4672106" y="2399356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B700FCE-FB14-4359-AA31-F6C5CBA0D7C4}"/>
              </a:ext>
            </a:extLst>
          </p:cNvPr>
          <p:cNvCxnSpPr>
            <a:cxnSpLocks/>
          </p:cNvCxnSpPr>
          <p:nvPr/>
        </p:nvCxnSpPr>
        <p:spPr>
          <a:xfrm flipV="1">
            <a:off x="4838533" y="2732210"/>
            <a:ext cx="0" cy="276187"/>
          </a:xfrm>
          <a:prstGeom prst="line">
            <a:avLst/>
          </a:prstGeom>
          <a:ln w="19050">
            <a:solidFill>
              <a:srgbClr val="C30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DECDFCD-CB20-4C79-B094-13305F47F55B}"/>
              </a:ext>
            </a:extLst>
          </p:cNvPr>
          <p:cNvCxnSpPr>
            <a:cxnSpLocks/>
          </p:cNvCxnSpPr>
          <p:nvPr/>
        </p:nvCxnSpPr>
        <p:spPr>
          <a:xfrm>
            <a:off x="5973305" y="2572461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89C73D6-15FA-4D94-8799-95BB7FC9946A}"/>
              </a:ext>
            </a:extLst>
          </p:cNvPr>
          <p:cNvSpPr/>
          <p:nvPr/>
        </p:nvSpPr>
        <p:spPr>
          <a:xfrm>
            <a:off x="4820072" y="2948841"/>
            <a:ext cx="59556" cy="59556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8C87668-B53B-40E3-A82B-36504E93A5B6}"/>
              </a:ext>
            </a:extLst>
          </p:cNvPr>
          <p:cNvSpPr/>
          <p:nvPr/>
        </p:nvSpPr>
        <p:spPr>
          <a:xfrm>
            <a:off x="3705586" y="2520124"/>
            <a:ext cx="91318" cy="91318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F6E00"/>
              </a:solidFill>
              <a:latin typeface="Tw Cen MT" panose="020B0602020104020603" pitchFamily="34" charset="0"/>
            </a:endParaRPr>
          </a:p>
        </p:txBody>
      </p:sp>
      <p:sp>
        <p:nvSpPr>
          <p:cNvPr id="189" name="Circle: Hollow 188">
            <a:extLst>
              <a:ext uri="{FF2B5EF4-FFF2-40B4-BE49-F238E27FC236}">
                <a16:creationId xmlns:a16="http://schemas.microsoft.com/office/drawing/2014/main" id="{C5892F2E-11AF-497D-882A-4D3FB8E1808D}"/>
              </a:ext>
            </a:extLst>
          </p:cNvPr>
          <p:cNvSpPr/>
          <p:nvPr/>
        </p:nvSpPr>
        <p:spPr>
          <a:xfrm>
            <a:off x="3648512" y="2463050"/>
            <a:ext cx="205467" cy="205467"/>
          </a:xfrm>
          <a:prstGeom prst="donut">
            <a:avLst>
              <a:gd name="adj" fmla="val 5281"/>
            </a:avLst>
          </a:prstGeom>
          <a:solidFill>
            <a:srgbClr val="102542"/>
          </a:solidFill>
          <a:ln>
            <a:solidFill>
              <a:srgbClr val="102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0" name="Circle: Hollow 189">
            <a:extLst>
              <a:ext uri="{FF2B5EF4-FFF2-40B4-BE49-F238E27FC236}">
                <a16:creationId xmlns:a16="http://schemas.microsoft.com/office/drawing/2014/main" id="{D7454B36-BF8D-4EBF-A696-3045C912A3AE}"/>
              </a:ext>
            </a:extLst>
          </p:cNvPr>
          <p:cNvSpPr/>
          <p:nvPr/>
        </p:nvSpPr>
        <p:spPr>
          <a:xfrm>
            <a:off x="3584818" y="2399356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DE24180-F75B-4818-B483-FD2BDDF97AFC}"/>
              </a:ext>
            </a:extLst>
          </p:cNvPr>
          <p:cNvCxnSpPr>
            <a:cxnSpLocks/>
          </p:cNvCxnSpPr>
          <p:nvPr/>
        </p:nvCxnSpPr>
        <p:spPr>
          <a:xfrm flipV="1">
            <a:off x="3751246" y="2097385"/>
            <a:ext cx="0" cy="301971"/>
          </a:xfrm>
          <a:prstGeom prst="line">
            <a:avLst/>
          </a:prstGeom>
          <a:ln w="19050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2199CB9D-AC44-4F99-B308-FCFD2487673F}"/>
              </a:ext>
            </a:extLst>
          </p:cNvPr>
          <p:cNvSpPr/>
          <p:nvPr/>
        </p:nvSpPr>
        <p:spPr>
          <a:xfrm>
            <a:off x="3721467" y="2063811"/>
            <a:ext cx="59556" cy="59556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88335A5-FFEF-4F83-9EC5-CB1D230D7C04}"/>
              </a:ext>
            </a:extLst>
          </p:cNvPr>
          <p:cNvSpPr/>
          <p:nvPr/>
        </p:nvSpPr>
        <p:spPr>
          <a:xfrm>
            <a:off x="2610212" y="2520124"/>
            <a:ext cx="91318" cy="91318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4" name="Circle: Hollow 193">
            <a:extLst>
              <a:ext uri="{FF2B5EF4-FFF2-40B4-BE49-F238E27FC236}">
                <a16:creationId xmlns:a16="http://schemas.microsoft.com/office/drawing/2014/main" id="{00C64FC6-CE0F-4D7A-93E7-2330A3C2ECFA}"/>
              </a:ext>
            </a:extLst>
          </p:cNvPr>
          <p:cNvSpPr/>
          <p:nvPr/>
        </p:nvSpPr>
        <p:spPr>
          <a:xfrm>
            <a:off x="2553138" y="2463050"/>
            <a:ext cx="205467" cy="205467"/>
          </a:xfrm>
          <a:prstGeom prst="donut">
            <a:avLst>
              <a:gd name="adj" fmla="val 5281"/>
            </a:avLst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5" name="Circle: Hollow 194">
            <a:extLst>
              <a:ext uri="{FF2B5EF4-FFF2-40B4-BE49-F238E27FC236}">
                <a16:creationId xmlns:a16="http://schemas.microsoft.com/office/drawing/2014/main" id="{F4740B53-3893-4AFF-AC2D-D85BB89EF1F7}"/>
              </a:ext>
            </a:extLst>
          </p:cNvPr>
          <p:cNvSpPr/>
          <p:nvPr/>
        </p:nvSpPr>
        <p:spPr>
          <a:xfrm>
            <a:off x="2489444" y="2399356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24180E2-6685-4A01-8147-B6116A41DB25}"/>
              </a:ext>
            </a:extLst>
          </p:cNvPr>
          <p:cNvCxnSpPr>
            <a:cxnSpLocks/>
          </p:cNvCxnSpPr>
          <p:nvPr/>
        </p:nvCxnSpPr>
        <p:spPr>
          <a:xfrm flipV="1">
            <a:off x="2655871" y="2732210"/>
            <a:ext cx="0" cy="247683"/>
          </a:xfrm>
          <a:prstGeom prst="line">
            <a:avLst/>
          </a:prstGeom>
          <a:ln w="19050">
            <a:solidFill>
              <a:srgbClr val="C30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2501D0B8-5872-4B03-9064-5846FA95BD13}"/>
              </a:ext>
            </a:extLst>
          </p:cNvPr>
          <p:cNvSpPr/>
          <p:nvPr/>
        </p:nvSpPr>
        <p:spPr>
          <a:xfrm>
            <a:off x="2630735" y="2948841"/>
            <a:ext cx="59556" cy="59556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5830E68-1D32-40E6-8421-EB8F9D237700}"/>
              </a:ext>
            </a:extLst>
          </p:cNvPr>
          <p:cNvSpPr/>
          <p:nvPr/>
        </p:nvSpPr>
        <p:spPr>
          <a:xfrm>
            <a:off x="5892574" y="2531842"/>
            <a:ext cx="91318" cy="91318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F6E00"/>
              </a:solidFill>
              <a:latin typeface="Tw Cen MT" panose="020B0602020104020603" pitchFamily="34" charset="0"/>
            </a:endParaRPr>
          </a:p>
        </p:txBody>
      </p:sp>
      <p:sp>
        <p:nvSpPr>
          <p:cNvPr id="200" name="Circle: Hollow 199">
            <a:extLst>
              <a:ext uri="{FF2B5EF4-FFF2-40B4-BE49-F238E27FC236}">
                <a16:creationId xmlns:a16="http://schemas.microsoft.com/office/drawing/2014/main" id="{A78EBBE9-520C-428C-8B80-597A5062E8C4}"/>
              </a:ext>
            </a:extLst>
          </p:cNvPr>
          <p:cNvSpPr/>
          <p:nvPr/>
        </p:nvSpPr>
        <p:spPr>
          <a:xfrm>
            <a:off x="5835500" y="2474768"/>
            <a:ext cx="205467" cy="205467"/>
          </a:xfrm>
          <a:prstGeom prst="donut">
            <a:avLst>
              <a:gd name="adj" fmla="val 5281"/>
            </a:avLst>
          </a:prstGeom>
          <a:solidFill>
            <a:srgbClr val="102542"/>
          </a:solidFill>
          <a:ln>
            <a:solidFill>
              <a:srgbClr val="102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01" name="Circle: Hollow 200">
            <a:extLst>
              <a:ext uri="{FF2B5EF4-FFF2-40B4-BE49-F238E27FC236}">
                <a16:creationId xmlns:a16="http://schemas.microsoft.com/office/drawing/2014/main" id="{22503CB6-69C5-47F3-8759-E235E028F221}"/>
              </a:ext>
            </a:extLst>
          </p:cNvPr>
          <p:cNvSpPr/>
          <p:nvPr/>
        </p:nvSpPr>
        <p:spPr>
          <a:xfrm>
            <a:off x="5771806" y="2411074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53C877C-1479-41EC-AEB6-963CF78C8A54}"/>
              </a:ext>
            </a:extLst>
          </p:cNvPr>
          <p:cNvCxnSpPr>
            <a:cxnSpLocks/>
          </p:cNvCxnSpPr>
          <p:nvPr/>
        </p:nvCxnSpPr>
        <p:spPr>
          <a:xfrm flipV="1">
            <a:off x="5938234" y="2109103"/>
            <a:ext cx="0" cy="301971"/>
          </a:xfrm>
          <a:prstGeom prst="line">
            <a:avLst/>
          </a:prstGeom>
          <a:ln w="19050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7359987A-05B1-450C-8C1E-AD2183592DED}"/>
              </a:ext>
            </a:extLst>
          </p:cNvPr>
          <p:cNvSpPr/>
          <p:nvPr/>
        </p:nvSpPr>
        <p:spPr>
          <a:xfrm>
            <a:off x="5908455" y="2075529"/>
            <a:ext cx="59556" cy="59556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DFEEFB85-C63F-4A06-9F88-883CD64B45A9}"/>
              </a:ext>
            </a:extLst>
          </p:cNvPr>
          <p:cNvSpPr/>
          <p:nvPr/>
        </p:nvSpPr>
        <p:spPr>
          <a:xfrm>
            <a:off x="6971794" y="2526802"/>
            <a:ext cx="91318" cy="91318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6" name="Circle: Hollow 205">
            <a:extLst>
              <a:ext uri="{FF2B5EF4-FFF2-40B4-BE49-F238E27FC236}">
                <a16:creationId xmlns:a16="http://schemas.microsoft.com/office/drawing/2014/main" id="{F721B70D-F9EE-40DC-821C-A030C9E661A4}"/>
              </a:ext>
            </a:extLst>
          </p:cNvPr>
          <p:cNvSpPr/>
          <p:nvPr/>
        </p:nvSpPr>
        <p:spPr>
          <a:xfrm>
            <a:off x="6914720" y="2469728"/>
            <a:ext cx="205467" cy="205467"/>
          </a:xfrm>
          <a:prstGeom prst="donut">
            <a:avLst>
              <a:gd name="adj" fmla="val 5281"/>
            </a:avLst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07" name="Circle: Hollow 206">
            <a:extLst>
              <a:ext uri="{FF2B5EF4-FFF2-40B4-BE49-F238E27FC236}">
                <a16:creationId xmlns:a16="http://schemas.microsoft.com/office/drawing/2014/main" id="{4B028513-4FA6-4413-99C1-60EA956C47EB}"/>
              </a:ext>
            </a:extLst>
          </p:cNvPr>
          <p:cNvSpPr/>
          <p:nvPr/>
        </p:nvSpPr>
        <p:spPr>
          <a:xfrm>
            <a:off x="6851026" y="2406034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F26F205C-9A30-4101-AEDE-063154B50E65}"/>
              </a:ext>
            </a:extLst>
          </p:cNvPr>
          <p:cNvCxnSpPr>
            <a:cxnSpLocks/>
          </p:cNvCxnSpPr>
          <p:nvPr/>
        </p:nvCxnSpPr>
        <p:spPr>
          <a:xfrm flipV="1">
            <a:off x="7017453" y="2738888"/>
            <a:ext cx="0" cy="276187"/>
          </a:xfrm>
          <a:prstGeom prst="line">
            <a:avLst/>
          </a:prstGeom>
          <a:ln w="19050">
            <a:solidFill>
              <a:srgbClr val="C30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8AB9E543-84B4-4DFA-B8FE-DE6CC5A1AE7D}"/>
              </a:ext>
            </a:extLst>
          </p:cNvPr>
          <p:cNvSpPr/>
          <p:nvPr/>
        </p:nvSpPr>
        <p:spPr>
          <a:xfrm>
            <a:off x="6998992" y="2955519"/>
            <a:ext cx="59556" cy="59556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3E7204-19F0-4E9B-B215-8606C4990FC3}"/>
              </a:ext>
            </a:extLst>
          </p:cNvPr>
          <p:cNvGrpSpPr/>
          <p:nvPr/>
        </p:nvGrpSpPr>
        <p:grpSpPr>
          <a:xfrm>
            <a:off x="1106744" y="3108173"/>
            <a:ext cx="2121925" cy="909029"/>
            <a:chOff x="1106744" y="3108173"/>
            <a:chExt cx="2121925" cy="909029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6E8E95C-5A99-4923-8B61-EBF0E631C112}"/>
                </a:ext>
              </a:extLst>
            </p:cNvPr>
            <p:cNvSpPr txBox="1"/>
            <p:nvPr/>
          </p:nvSpPr>
          <p:spPr>
            <a:xfrm>
              <a:off x="2462415" y="3186205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102542"/>
                  </a:solidFill>
                  <a:latin typeface="KalamehFaNum ExtraBold" pitchFamily="2" charset="-78"/>
                  <a:cs typeface="KalamehFaNum ExtraBold" pitchFamily="2" charset="-78"/>
                </a:rPr>
                <a:t>1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D302684-EE74-4828-B5CD-75F42ECB3376}"/>
                </a:ext>
              </a:extLst>
            </p:cNvPr>
            <p:cNvSpPr txBox="1"/>
            <p:nvPr/>
          </p:nvSpPr>
          <p:spPr>
            <a:xfrm>
              <a:off x="1106744" y="3108173"/>
              <a:ext cx="168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استانداردسازی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104DD84F-663E-47B8-9D81-C44DFB93CA5F}"/>
                </a:ext>
              </a:extLst>
            </p:cNvPr>
            <p:cNvSpPr txBox="1"/>
            <p:nvPr/>
          </p:nvSpPr>
          <p:spPr>
            <a:xfrm>
              <a:off x="1139954" y="3470332"/>
              <a:ext cx="1593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تفاضل از میانگین</a:t>
              </a:r>
            </a:p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تقسیم بر انحراف معیار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EDE308-43FF-4618-BCDB-64282A28C7AD}"/>
              </a:ext>
            </a:extLst>
          </p:cNvPr>
          <p:cNvGrpSpPr/>
          <p:nvPr/>
        </p:nvGrpSpPr>
        <p:grpSpPr>
          <a:xfrm>
            <a:off x="1472840" y="1141066"/>
            <a:ext cx="2764266" cy="907268"/>
            <a:chOff x="1472840" y="1141066"/>
            <a:chExt cx="2764266" cy="90726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D2E4FEC-69F4-4916-AA2C-CFA41C7ADF1E}"/>
                </a:ext>
              </a:extLst>
            </p:cNvPr>
            <p:cNvSpPr txBox="1"/>
            <p:nvPr/>
          </p:nvSpPr>
          <p:spPr>
            <a:xfrm>
              <a:off x="3470852" y="1217337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2</a:t>
              </a:r>
              <a:endParaRPr lang="en-US" sz="48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ED794FBD-184A-4368-81C9-F852FDE2C9D9}"/>
                </a:ext>
              </a:extLst>
            </p:cNvPr>
            <p:cNvSpPr txBox="1"/>
            <p:nvPr/>
          </p:nvSpPr>
          <p:spPr>
            <a:xfrm>
              <a:off x="1472840" y="1141066"/>
              <a:ext cx="2224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محاسبه کوواریانس</a:t>
              </a:r>
              <a:endParaRPr lang="en-US" sz="20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59EEF41-49CE-47C6-A84E-6550CFC3BDF4}"/>
                </a:ext>
              </a:extLst>
            </p:cNvPr>
            <p:cNvSpPr txBox="1"/>
            <p:nvPr/>
          </p:nvSpPr>
          <p:spPr>
            <a:xfrm>
              <a:off x="2007309" y="1501459"/>
              <a:ext cx="159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کواریانس ویژگی‌ها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ABC056-066E-4715-B3A1-33B086CFF493}"/>
              </a:ext>
            </a:extLst>
          </p:cNvPr>
          <p:cNvGrpSpPr/>
          <p:nvPr/>
        </p:nvGrpSpPr>
        <p:grpSpPr>
          <a:xfrm>
            <a:off x="3353088" y="3146124"/>
            <a:ext cx="2630541" cy="1091720"/>
            <a:chOff x="3353088" y="3146124"/>
            <a:chExt cx="2630541" cy="1091720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351F125-2582-4969-9791-881B09B9671D}"/>
                </a:ext>
              </a:extLst>
            </p:cNvPr>
            <p:cNvSpPr txBox="1"/>
            <p:nvPr/>
          </p:nvSpPr>
          <p:spPr>
            <a:xfrm>
              <a:off x="5217375" y="3172381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800">
                  <a:solidFill>
                    <a:srgbClr val="102542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3</a:t>
              </a:r>
              <a:endParaRPr 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5D72C5C-25B1-4473-B819-4E5A215EB43C}"/>
                </a:ext>
              </a:extLst>
            </p:cNvPr>
            <p:cNvSpPr txBox="1"/>
            <p:nvPr/>
          </p:nvSpPr>
          <p:spPr>
            <a:xfrm>
              <a:off x="3353088" y="3146124"/>
              <a:ext cx="21590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fa-IR" dirty="0"/>
                <a:t>تجزیه مقادیر ویژه</a:t>
              </a:r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33B8EB6-2AC0-4223-9097-5DEF4030B862}"/>
                </a:ext>
              </a:extLst>
            </p:cNvPr>
            <p:cNvSpPr txBox="1"/>
            <p:nvPr/>
          </p:nvSpPr>
          <p:spPr>
            <a:xfrm>
              <a:off x="3353088" y="3508283"/>
              <a:ext cx="210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تجزیه مقادیر ویژه کواریانس ویژگی‌ها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1DEDCD-9E6A-4282-9A64-C9CBB6B7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63630" y="3995840"/>
              <a:ext cx="1228843" cy="24200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C1E641-35E2-4EA2-AE77-DF1AF56297E8}"/>
              </a:ext>
            </a:extLst>
          </p:cNvPr>
          <p:cNvGrpSpPr/>
          <p:nvPr/>
        </p:nvGrpSpPr>
        <p:grpSpPr>
          <a:xfrm>
            <a:off x="4773552" y="1175736"/>
            <a:ext cx="2764266" cy="907268"/>
            <a:chOff x="4773552" y="1175736"/>
            <a:chExt cx="2764266" cy="907268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2A4E9BB-A866-4EA8-9871-35FBF95FD4E7}"/>
                </a:ext>
              </a:extLst>
            </p:cNvPr>
            <p:cNvSpPr txBox="1"/>
            <p:nvPr/>
          </p:nvSpPr>
          <p:spPr>
            <a:xfrm>
              <a:off x="6771564" y="1252007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4</a:t>
              </a:r>
              <a:endParaRPr lang="en-US" sz="48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2BC45F9-9BDB-4759-BE92-D4D5C471E036}"/>
                </a:ext>
              </a:extLst>
            </p:cNvPr>
            <p:cNvSpPr txBox="1"/>
            <p:nvPr/>
          </p:nvSpPr>
          <p:spPr>
            <a:xfrm>
              <a:off x="4773552" y="1175736"/>
              <a:ext cx="2224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مرتب‌سازی بردار ویژه</a:t>
              </a:r>
              <a:endParaRPr lang="en-US" sz="20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8323D781-013B-4CE4-A247-DC7105D0A8F1}"/>
                </a:ext>
              </a:extLst>
            </p:cNvPr>
            <p:cNvSpPr txBox="1"/>
            <p:nvPr/>
          </p:nvSpPr>
          <p:spPr>
            <a:xfrm>
              <a:off x="5308021" y="1536129"/>
              <a:ext cx="159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مرتب سازی نزولی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0F3FFA-2F2C-4637-833A-640A325DB15B}"/>
              </a:ext>
            </a:extLst>
          </p:cNvPr>
          <p:cNvGrpSpPr/>
          <p:nvPr/>
        </p:nvGrpSpPr>
        <p:grpSpPr>
          <a:xfrm>
            <a:off x="6064981" y="3135057"/>
            <a:ext cx="2483740" cy="1279956"/>
            <a:chOff x="6064981" y="3135057"/>
            <a:chExt cx="2483740" cy="1279956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5196803-C349-4357-9B6A-658F5DC7D433}"/>
                </a:ext>
              </a:extLst>
            </p:cNvPr>
            <p:cNvSpPr txBox="1"/>
            <p:nvPr/>
          </p:nvSpPr>
          <p:spPr>
            <a:xfrm>
              <a:off x="7782467" y="3135057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800">
                  <a:solidFill>
                    <a:srgbClr val="102542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5</a:t>
              </a:r>
              <a:endParaRPr lang="en-US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6DC8211-DC36-4FCE-8004-DACA3EC06088}"/>
                </a:ext>
              </a:extLst>
            </p:cNvPr>
            <p:cNvSpPr txBox="1"/>
            <p:nvPr/>
          </p:nvSpPr>
          <p:spPr>
            <a:xfrm>
              <a:off x="6462480" y="3167898"/>
              <a:ext cx="1547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fa-IR" dirty="0"/>
                <a:t>کاهش ابعاد</a:t>
              </a:r>
              <a:endParaRPr lang="en-US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2EE03E9-B372-4BCD-BBB7-BF197EAC4D93}"/>
                </a:ext>
              </a:extLst>
            </p:cNvPr>
            <p:cNvSpPr txBox="1"/>
            <p:nvPr/>
          </p:nvSpPr>
          <p:spPr>
            <a:xfrm>
              <a:off x="6064981" y="3475451"/>
              <a:ext cx="18968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تشکیل زیرمجموعه</a:t>
              </a:r>
            </a:p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 با مرتبه کاهش </a:t>
              </a:r>
              <a:r>
                <a:rPr lang="en-US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k</a:t>
              </a:r>
              <a:endPara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انتقال به فضای جدید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E3FBC9-8476-4BDD-BBF5-CA5B7BBC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71794" y="4060675"/>
              <a:ext cx="797261" cy="354338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E541763-F8B2-4788-8973-6011DA0D039A}"/>
              </a:ext>
            </a:extLst>
          </p:cNvPr>
          <p:cNvGrpSpPr/>
          <p:nvPr/>
        </p:nvGrpSpPr>
        <p:grpSpPr>
          <a:xfrm>
            <a:off x="8763215" y="2310024"/>
            <a:ext cx="118500" cy="634539"/>
            <a:chOff x="8635891" y="971644"/>
            <a:chExt cx="118500" cy="63453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E0CA7BE6-C609-4E1A-93FC-8BF2CC51EDC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DE892E9-AEE1-4777-BFCA-11F5D6C85F30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5351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85" grpId="0" animBg="1"/>
      <p:bldP spid="187" grpId="0" animBg="1"/>
      <p:bldP spid="188" grpId="0" animBg="1"/>
      <p:bldP spid="189" grpId="0" animBg="1"/>
      <p:bldP spid="190" grpId="0" animBg="1"/>
      <p:bldP spid="192" grpId="0" animBg="1"/>
      <p:bldP spid="193" grpId="0" animBg="1"/>
      <p:bldP spid="194" grpId="0" animBg="1"/>
      <p:bldP spid="195" grpId="0" animBg="1"/>
      <p:bldP spid="197" grpId="0" animBg="1"/>
      <p:bldP spid="199" grpId="0" animBg="1"/>
      <p:bldP spid="200" grpId="0" animBg="1"/>
      <p:bldP spid="201" grpId="0" animBg="1"/>
      <p:bldP spid="203" grpId="0" animBg="1"/>
      <p:bldP spid="205" grpId="0" animBg="1"/>
      <p:bldP spid="206" grpId="0" animBg="1"/>
      <p:bldP spid="207" grpId="0" animBg="1"/>
      <p:bldP spid="20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19</a:t>
            </a:fld>
            <a:endParaRPr lang="en-001" dirty="0"/>
          </a:p>
        </p:txBody>
      </p: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32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پیشنهاد دوم: الگوریتم ژنتیک</a:t>
            </a:r>
            <a:endParaRPr lang="en-001" sz="24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25" name="Oval 5">
            <a:extLst>
              <a:ext uri="{FF2B5EF4-FFF2-40B4-BE49-F238E27FC236}">
                <a16:creationId xmlns:a16="http://schemas.microsoft.com/office/drawing/2014/main" id="{C614DED1-D6A3-4C63-A8A8-AC4C6F628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117" y="2489249"/>
            <a:ext cx="637438" cy="637619"/>
          </a:xfrm>
          <a:prstGeom prst="ellipse">
            <a:avLst/>
          </a:pr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7" name="Oval 8">
            <a:extLst>
              <a:ext uri="{FF2B5EF4-FFF2-40B4-BE49-F238E27FC236}">
                <a16:creationId xmlns:a16="http://schemas.microsoft.com/office/drawing/2014/main" id="{76EC716D-EECB-4BF4-ADD5-516BBB636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993" y="2489249"/>
            <a:ext cx="637438" cy="637619"/>
          </a:xfrm>
          <a:prstGeom prst="ellipse">
            <a:avLst/>
          </a:pr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9" name="Oval 11">
            <a:extLst>
              <a:ext uri="{FF2B5EF4-FFF2-40B4-BE49-F238E27FC236}">
                <a16:creationId xmlns:a16="http://schemas.microsoft.com/office/drawing/2014/main" id="{B1138848-35E6-4354-8522-3928CD613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868" y="2489249"/>
            <a:ext cx="637438" cy="637619"/>
          </a:xfrm>
          <a:prstGeom prst="ellipse">
            <a:avLst/>
          </a:pr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1" name="Oval 14">
            <a:extLst>
              <a:ext uri="{FF2B5EF4-FFF2-40B4-BE49-F238E27FC236}">
                <a16:creationId xmlns:a16="http://schemas.microsoft.com/office/drawing/2014/main" id="{B79C7FA8-793D-4BF9-B9B5-E5C99A6F9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744" y="2489249"/>
            <a:ext cx="637438" cy="637619"/>
          </a:xfrm>
          <a:prstGeom prst="ellipse">
            <a:avLst/>
          </a:pr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33" name="Oval 17">
            <a:extLst>
              <a:ext uri="{FF2B5EF4-FFF2-40B4-BE49-F238E27FC236}">
                <a16:creationId xmlns:a16="http://schemas.microsoft.com/office/drawing/2014/main" id="{76EAA0C5-C8D0-4AA2-B8C3-85CD222EF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620" y="2489249"/>
            <a:ext cx="637438" cy="637619"/>
          </a:xfrm>
          <a:prstGeom prst="ellipse">
            <a:avLst/>
          </a:pr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202A913-D969-4CED-928B-8B9652B13530}"/>
              </a:ext>
            </a:extLst>
          </p:cNvPr>
          <p:cNvGrpSpPr/>
          <p:nvPr/>
        </p:nvGrpSpPr>
        <p:grpSpPr>
          <a:xfrm>
            <a:off x="2282184" y="2760019"/>
            <a:ext cx="1183923" cy="505807"/>
            <a:chOff x="1438502" y="3691764"/>
            <a:chExt cx="2171460" cy="927712"/>
          </a:xfrm>
        </p:grpSpPr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BACD020-2EE1-4B7B-85AA-927A93862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844" y="3760213"/>
              <a:ext cx="2116118" cy="859263"/>
            </a:xfrm>
            <a:custGeom>
              <a:avLst/>
              <a:gdLst>
                <a:gd name="T0" fmla="*/ 392 w 649"/>
                <a:gd name="T1" fmla="*/ 263 h 263"/>
                <a:gd name="T2" fmla="*/ 134 w 649"/>
                <a:gd name="T3" fmla="*/ 12 h 263"/>
                <a:gd name="T4" fmla="*/ 6 w 649"/>
                <a:gd name="T5" fmla="*/ 12 h 263"/>
                <a:gd name="T6" fmla="*/ 0 w 649"/>
                <a:gd name="T7" fmla="*/ 6 h 263"/>
                <a:gd name="T8" fmla="*/ 6 w 649"/>
                <a:gd name="T9" fmla="*/ 0 h 263"/>
                <a:gd name="T10" fmla="*/ 146 w 649"/>
                <a:gd name="T11" fmla="*/ 0 h 263"/>
                <a:gd name="T12" fmla="*/ 146 w 649"/>
                <a:gd name="T13" fmla="*/ 6 h 263"/>
                <a:gd name="T14" fmla="*/ 392 w 649"/>
                <a:gd name="T15" fmla="*/ 251 h 263"/>
                <a:gd name="T16" fmla="*/ 637 w 649"/>
                <a:gd name="T17" fmla="*/ 6 h 263"/>
                <a:gd name="T18" fmla="*/ 643 w 649"/>
                <a:gd name="T19" fmla="*/ 0 h 263"/>
                <a:gd name="T20" fmla="*/ 649 w 649"/>
                <a:gd name="T21" fmla="*/ 6 h 263"/>
                <a:gd name="T22" fmla="*/ 392 w 649"/>
                <a:gd name="T23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9" h="263">
                  <a:moveTo>
                    <a:pt x="392" y="263"/>
                  </a:moveTo>
                  <a:cubicBezTo>
                    <a:pt x="252" y="263"/>
                    <a:pt x="137" y="151"/>
                    <a:pt x="13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6" y="141"/>
                    <a:pt x="256" y="251"/>
                    <a:pt x="392" y="251"/>
                  </a:cubicBezTo>
                  <a:cubicBezTo>
                    <a:pt x="527" y="251"/>
                    <a:pt x="637" y="141"/>
                    <a:pt x="637" y="6"/>
                  </a:cubicBezTo>
                  <a:cubicBezTo>
                    <a:pt x="637" y="2"/>
                    <a:pt x="640" y="0"/>
                    <a:pt x="643" y="0"/>
                  </a:cubicBezTo>
                  <a:cubicBezTo>
                    <a:pt x="647" y="0"/>
                    <a:pt x="649" y="2"/>
                    <a:pt x="649" y="6"/>
                  </a:cubicBezTo>
                  <a:cubicBezTo>
                    <a:pt x="649" y="148"/>
                    <a:pt x="534" y="263"/>
                    <a:pt x="392" y="26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0" name="Oval 20">
              <a:extLst>
                <a:ext uri="{FF2B5EF4-FFF2-40B4-BE49-F238E27FC236}">
                  <a16:creationId xmlns:a16="http://schemas.microsoft.com/office/drawing/2014/main" id="{B1DFD330-6A1F-44F8-B006-88F02ED8C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502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075480A-3495-4256-8550-58E8A549AD45}"/>
              </a:ext>
            </a:extLst>
          </p:cNvPr>
          <p:cNvGrpSpPr/>
          <p:nvPr/>
        </p:nvGrpSpPr>
        <p:grpSpPr>
          <a:xfrm>
            <a:off x="3403377" y="2341557"/>
            <a:ext cx="1002881" cy="516925"/>
            <a:chOff x="3494908" y="2924252"/>
            <a:chExt cx="1839406" cy="948103"/>
          </a:xfrm>
        </p:grpSpPr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EBC0139E-E535-4985-A8F9-34384FE20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446" y="2924252"/>
              <a:ext cx="1708332" cy="882565"/>
            </a:xfrm>
            <a:custGeom>
              <a:avLst/>
              <a:gdLst>
                <a:gd name="T0" fmla="*/ 516 w 524"/>
                <a:gd name="T1" fmla="*/ 270 h 270"/>
                <a:gd name="T2" fmla="*/ 508 w 524"/>
                <a:gd name="T3" fmla="*/ 262 h 270"/>
                <a:gd name="T4" fmla="*/ 262 w 524"/>
                <a:gd name="T5" fmla="*/ 16 h 270"/>
                <a:gd name="T6" fmla="*/ 16 w 524"/>
                <a:gd name="T7" fmla="*/ 262 h 270"/>
                <a:gd name="T8" fmla="*/ 8 w 524"/>
                <a:gd name="T9" fmla="*/ 270 h 270"/>
                <a:gd name="T10" fmla="*/ 0 w 524"/>
                <a:gd name="T11" fmla="*/ 262 h 270"/>
                <a:gd name="T12" fmla="*/ 262 w 524"/>
                <a:gd name="T13" fmla="*/ 0 h 270"/>
                <a:gd name="T14" fmla="*/ 524 w 524"/>
                <a:gd name="T15" fmla="*/ 262 h 270"/>
                <a:gd name="T16" fmla="*/ 516 w 524"/>
                <a:gd name="T1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270">
                  <a:moveTo>
                    <a:pt x="516" y="270"/>
                  </a:moveTo>
                  <a:cubicBezTo>
                    <a:pt x="512" y="270"/>
                    <a:pt x="508" y="266"/>
                    <a:pt x="508" y="262"/>
                  </a:cubicBezTo>
                  <a:cubicBezTo>
                    <a:pt x="508" y="126"/>
                    <a:pt x="398" y="16"/>
                    <a:pt x="262" y="16"/>
                  </a:cubicBezTo>
                  <a:cubicBezTo>
                    <a:pt x="127" y="16"/>
                    <a:pt x="16" y="126"/>
                    <a:pt x="16" y="262"/>
                  </a:cubicBezTo>
                  <a:cubicBezTo>
                    <a:pt x="16" y="266"/>
                    <a:pt x="13" y="270"/>
                    <a:pt x="8" y="270"/>
                  </a:cubicBezTo>
                  <a:cubicBezTo>
                    <a:pt x="4" y="270"/>
                    <a:pt x="0" y="266"/>
                    <a:pt x="0" y="262"/>
                  </a:cubicBezTo>
                  <a:cubicBezTo>
                    <a:pt x="0" y="117"/>
                    <a:pt x="118" y="0"/>
                    <a:pt x="262" y="0"/>
                  </a:cubicBezTo>
                  <a:cubicBezTo>
                    <a:pt x="407" y="0"/>
                    <a:pt x="524" y="117"/>
                    <a:pt x="524" y="262"/>
                  </a:cubicBezTo>
                  <a:cubicBezTo>
                    <a:pt x="524" y="266"/>
                    <a:pt x="521" y="270"/>
                    <a:pt x="516" y="2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3" name="Oval 21">
              <a:extLst>
                <a:ext uri="{FF2B5EF4-FFF2-40B4-BE49-F238E27FC236}">
                  <a16:creationId xmlns:a16="http://schemas.microsoft.com/office/drawing/2014/main" id="{E687E6BF-2429-49C9-99B0-FE6FAFCCB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908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4" name="Oval 22">
              <a:extLst>
                <a:ext uri="{FF2B5EF4-FFF2-40B4-BE49-F238E27FC236}">
                  <a16:creationId xmlns:a16="http://schemas.microsoft.com/office/drawing/2014/main" id="{07FB82A0-C100-4336-91CA-3BA88145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723" y="3691764"/>
              <a:ext cx="180591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8CD06FB-DEC8-4719-BEAB-92755582A44B}"/>
              </a:ext>
            </a:extLst>
          </p:cNvPr>
          <p:cNvGrpSpPr/>
          <p:nvPr/>
        </p:nvGrpSpPr>
        <p:grpSpPr>
          <a:xfrm>
            <a:off x="4347499" y="2760019"/>
            <a:ext cx="948886" cy="504219"/>
            <a:chOff x="5226542" y="3691764"/>
            <a:chExt cx="1740373" cy="924800"/>
          </a:xfrm>
        </p:grpSpPr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06108A4D-84A0-4F7E-AC0F-6C4F4C95D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542" y="3760213"/>
              <a:ext cx="1667554" cy="856351"/>
            </a:xfrm>
            <a:custGeom>
              <a:avLst/>
              <a:gdLst>
                <a:gd name="T0" fmla="*/ 256 w 512"/>
                <a:gd name="T1" fmla="*/ 262 h 262"/>
                <a:gd name="T2" fmla="*/ 0 w 512"/>
                <a:gd name="T3" fmla="*/ 6 h 262"/>
                <a:gd name="T4" fmla="*/ 6 w 512"/>
                <a:gd name="T5" fmla="*/ 0 h 262"/>
                <a:gd name="T6" fmla="*/ 12 w 512"/>
                <a:gd name="T7" fmla="*/ 6 h 262"/>
                <a:gd name="T8" fmla="*/ 256 w 512"/>
                <a:gd name="T9" fmla="*/ 250 h 262"/>
                <a:gd name="T10" fmla="*/ 500 w 512"/>
                <a:gd name="T11" fmla="*/ 6 h 262"/>
                <a:gd name="T12" fmla="*/ 506 w 512"/>
                <a:gd name="T13" fmla="*/ 0 h 262"/>
                <a:gd name="T14" fmla="*/ 512 w 512"/>
                <a:gd name="T15" fmla="*/ 6 h 262"/>
                <a:gd name="T16" fmla="*/ 256 w 512"/>
                <a:gd name="T1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262">
                  <a:moveTo>
                    <a:pt x="256" y="262"/>
                  </a:moveTo>
                  <a:cubicBezTo>
                    <a:pt x="115" y="262"/>
                    <a:pt x="0" y="147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40"/>
                    <a:pt x="121" y="250"/>
                    <a:pt x="256" y="250"/>
                  </a:cubicBezTo>
                  <a:cubicBezTo>
                    <a:pt x="391" y="250"/>
                    <a:pt x="500" y="140"/>
                    <a:pt x="500" y="6"/>
                  </a:cubicBezTo>
                  <a:cubicBezTo>
                    <a:pt x="500" y="2"/>
                    <a:pt x="503" y="0"/>
                    <a:pt x="506" y="0"/>
                  </a:cubicBezTo>
                  <a:cubicBezTo>
                    <a:pt x="510" y="0"/>
                    <a:pt x="512" y="2"/>
                    <a:pt x="512" y="6"/>
                  </a:cubicBezTo>
                  <a:cubicBezTo>
                    <a:pt x="512" y="147"/>
                    <a:pt x="397" y="262"/>
                    <a:pt x="256" y="26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7" name="Oval 23">
              <a:extLst>
                <a:ext uri="{FF2B5EF4-FFF2-40B4-BE49-F238E27FC236}">
                  <a16:creationId xmlns:a16="http://schemas.microsoft.com/office/drawing/2014/main" id="{5E8FCD63-CBA2-401E-AECD-BEF04C9E8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7780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CA1FE4D-D110-41C8-B11F-FE39799FB2CF}"/>
              </a:ext>
            </a:extLst>
          </p:cNvPr>
          <p:cNvGrpSpPr/>
          <p:nvPr/>
        </p:nvGrpSpPr>
        <p:grpSpPr>
          <a:xfrm>
            <a:off x="5236036" y="2343939"/>
            <a:ext cx="964767" cy="514543"/>
            <a:chOff x="6856229" y="2928621"/>
            <a:chExt cx="1769500" cy="943734"/>
          </a:xfrm>
        </p:grpSpPr>
        <p:sp>
          <p:nvSpPr>
            <p:cNvPr id="159" name="Freeform 15">
              <a:extLst>
                <a:ext uri="{FF2B5EF4-FFF2-40B4-BE49-F238E27FC236}">
                  <a16:creationId xmlns:a16="http://schemas.microsoft.com/office/drawing/2014/main" id="{1D8AC9D1-2681-40DA-9692-EB8B5CD49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229" y="2928621"/>
              <a:ext cx="1701050" cy="870914"/>
            </a:xfrm>
            <a:custGeom>
              <a:avLst/>
              <a:gdLst>
                <a:gd name="T0" fmla="*/ 516 w 522"/>
                <a:gd name="T1" fmla="*/ 267 h 267"/>
                <a:gd name="T2" fmla="*/ 510 w 522"/>
                <a:gd name="T3" fmla="*/ 261 h 267"/>
                <a:gd name="T4" fmla="*/ 261 w 522"/>
                <a:gd name="T5" fmla="*/ 12 h 267"/>
                <a:gd name="T6" fmla="*/ 12 w 522"/>
                <a:gd name="T7" fmla="*/ 261 h 267"/>
                <a:gd name="T8" fmla="*/ 6 w 522"/>
                <a:gd name="T9" fmla="*/ 267 h 267"/>
                <a:gd name="T10" fmla="*/ 0 w 522"/>
                <a:gd name="T11" fmla="*/ 261 h 267"/>
                <a:gd name="T12" fmla="*/ 261 w 522"/>
                <a:gd name="T13" fmla="*/ 0 h 267"/>
                <a:gd name="T14" fmla="*/ 522 w 522"/>
                <a:gd name="T15" fmla="*/ 261 h 267"/>
                <a:gd name="T16" fmla="*/ 516 w 522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267">
                  <a:moveTo>
                    <a:pt x="516" y="267"/>
                  </a:moveTo>
                  <a:cubicBezTo>
                    <a:pt x="512" y="267"/>
                    <a:pt x="510" y="264"/>
                    <a:pt x="510" y="261"/>
                  </a:cubicBezTo>
                  <a:cubicBezTo>
                    <a:pt x="510" y="123"/>
                    <a:pt x="398" y="12"/>
                    <a:pt x="261" y="12"/>
                  </a:cubicBezTo>
                  <a:cubicBezTo>
                    <a:pt x="124" y="12"/>
                    <a:pt x="12" y="123"/>
                    <a:pt x="12" y="261"/>
                  </a:cubicBezTo>
                  <a:cubicBezTo>
                    <a:pt x="12" y="264"/>
                    <a:pt x="9" y="267"/>
                    <a:pt x="6" y="267"/>
                  </a:cubicBezTo>
                  <a:cubicBezTo>
                    <a:pt x="3" y="267"/>
                    <a:pt x="0" y="264"/>
                    <a:pt x="0" y="261"/>
                  </a:cubicBezTo>
                  <a:cubicBezTo>
                    <a:pt x="0" y="117"/>
                    <a:pt x="117" y="0"/>
                    <a:pt x="261" y="0"/>
                  </a:cubicBezTo>
                  <a:cubicBezTo>
                    <a:pt x="405" y="0"/>
                    <a:pt x="522" y="117"/>
                    <a:pt x="522" y="261"/>
                  </a:cubicBezTo>
                  <a:cubicBezTo>
                    <a:pt x="522" y="264"/>
                    <a:pt x="519" y="267"/>
                    <a:pt x="516" y="26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sp>
          <p:nvSpPr>
            <p:cNvPr id="160" name="Oval 24">
              <a:extLst>
                <a:ext uri="{FF2B5EF4-FFF2-40B4-BE49-F238E27FC236}">
                  <a16:creationId xmlns:a16="http://schemas.microsoft.com/office/drawing/2014/main" id="{872CB508-D59E-4954-9F78-B4C19160F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594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AD2AAD9-646A-4AEE-B41C-87FFAEA3529B}"/>
              </a:ext>
            </a:extLst>
          </p:cNvPr>
          <p:cNvGrpSpPr/>
          <p:nvPr/>
        </p:nvGrpSpPr>
        <p:grpSpPr>
          <a:xfrm>
            <a:off x="6143632" y="2760020"/>
            <a:ext cx="1217273" cy="502631"/>
            <a:chOff x="8520870" y="3691764"/>
            <a:chExt cx="2232628" cy="921887"/>
          </a:xfrm>
        </p:grpSpPr>
        <p:sp>
          <p:nvSpPr>
            <p:cNvPr id="162" name="Freeform 18">
              <a:extLst>
                <a:ext uri="{FF2B5EF4-FFF2-40B4-BE49-F238E27FC236}">
                  <a16:creationId xmlns:a16="http://schemas.microsoft.com/office/drawing/2014/main" id="{47ED860D-3335-4491-B606-245CCF40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0870" y="3760213"/>
              <a:ext cx="2161265" cy="853438"/>
            </a:xfrm>
            <a:custGeom>
              <a:avLst/>
              <a:gdLst>
                <a:gd name="T0" fmla="*/ 255 w 663"/>
                <a:gd name="T1" fmla="*/ 261 h 261"/>
                <a:gd name="T2" fmla="*/ 0 w 663"/>
                <a:gd name="T3" fmla="*/ 6 h 261"/>
                <a:gd name="T4" fmla="*/ 6 w 663"/>
                <a:gd name="T5" fmla="*/ 0 h 261"/>
                <a:gd name="T6" fmla="*/ 12 w 663"/>
                <a:gd name="T7" fmla="*/ 6 h 261"/>
                <a:gd name="T8" fmla="*/ 255 w 663"/>
                <a:gd name="T9" fmla="*/ 249 h 261"/>
                <a:gd name="T10" fmla="*/ 498 w 663"/>
                <a:gd name="T11" fmla="*/ 6 h 261"/>
                <a:gd name="T12" fmla="*/ 498 w 663"/>
                <a:gd name="T13" fmla="*/ 0 h 261"/>
                <a:gd name="T14" fmla="*/ 657 w 663"/>
                <a:gd name="T15" fmla="*/ 0 h 261"/>
                <a:gd name="T16" fmla="*/ 663 w 663"/>
                <a:gd name="T17" fmla="*/ 6 h 261"/>
                <a:gd name="T18" fmla="*/ 657 w 663"/>
                <a:gd name="T19" fmla="*/ 12 h 261"/>
                <a:gd name="T20" fmla="*/ 510 w 663"/>
                <a:gd name="T21" fmla="*/ 12 h 261"/>
                <a:gd name="T22" fmla="*/ 255 w 663"/>
                <a:gd name="T2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3" h="261">
                  <a:moveTo>
                    <a:pt x="255" y="261"/>
                  </a:moveTo>
                  <a:cubicBezTo>
                    <a:pt x="114" y="261"/>
                    <a:pt x="0" y="14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40"/>
                    <a:pt x="121" y="249"/>
                    <a:pt x="255" y="249"/>
                  </a:cubicBezTo>
                  <a:cubicBezTo>
                    <a:pt x="389" y="249"/>
                    <a:pt x="498" y="140"/>
                    <a:pt x="498" y="6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60" y="0"/>
                    <a:pt x="663" y="2"/>
                    <a:pt x="663" y="6"/>
                  </a:cubicBezTo>
                  <a:cubicBezTo>
                    <a:pt x="663" y="9"/>
                    <a:pt x="660" y="12"/>
                    <a:pt x="657" y="12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06" y="149"/>
                    <a:pt x="393" y="261"/>
                    <a:pt x="255" y="26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3" name="Oval 25">
              <a:extLst>
                <a:ext uri="{FF2B5EF4-FFF2-40B4-BE49-F238E27FC236}">
                  <a16:creationId xmlns:a16="http://schemas.microsoft.com/office/drawing/2014/main" id="{48F70FEA-BB54-4428-A545-AE4B530EF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4363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64" name="Freeform 26">
            <a:extLst>
              <a:ext uri="{FF2B5EF4-FFF2-40B4-BE49-F238E27FC236}">
                <a16:creationId xmlns:a16="http://schemas.microsoft.com/office/drawing/2014/main" id="{D06BE165-AE65-42D7-9341-30F71D2C07D2}"/>
              </a:ext>
            </a:extLst>
          </p:cNvPr>
          <p:cNvSpPr>
            <a:spLocks/>
          </p:cNvSpPr>
          <p:nvPr/>
        </p:nvSpPr>
        <p:spPr bwMode="auto">
          <a:xfrm>
            <a:off x="2923773" y="2091297"/>
            <a:ext cx="167544" cy="143722"/>
          </a:xfrm>
          <a:custGeom>
            <a:avLst/>
            <a:gdLst>
              <a:gd name="T0" fmla="*/ 106 w 211"/>
              <a:gd name="T1" fmla="*/ 0 h 181"/>
              <a:gd name="T2" fmla="*/ 159 w 211"/>
              <a:gd name="T3" fmla="*/ 92 h 181"/>
              <a:gd name="T4" fmla="*/ 211 w 211"/>
              <a:gd name="T5" fmla="*/ 181 h 181"/>
              <a:gd name="T6" fmla="*/ 106 w 211"/>
              <a:gd name="T7" fmla="*/ 181 h 181"/>
              <a:gd name="T8" fmla="*/ 0 w 211"/>
              <a:gd name="T9" fmla="*/ 181 h 181"/>
              <a:gd name="T10" fmla="*/ 54 w 211"/>
              <a:gd name="T11" fmla="*/ 92 h 181"/>
              <a:gd name="T12" fmla="*/ 106 w 211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81">
                <a:moveTo>
                  <a:pt x="106" y="0"/>
                </a:moveTo>
                <a:lnTo>
                  <a:pt x="159" y="92"/>
                </a:lnTo>
                <a:lnTo>
                  <a:pt x="211" y="181"/>
                </a:lnTo>
                <a:lnTo>
                  <a:pt x="106" y="181"/>
                </a:lnTo>
                <a:lnTo>
                  <a:pt x="0" y="181"/>
                </a:lnTo>
                <a:lnTo>
                  <a:pt x="54" y="92"/>
                </a:lnTo>
                <a:lnTo>
                  <a:pt x="106" y="0"/>
                </a:lnTo>
                <a:close/>
              </a:path>
            </a:pathLst>
          </a:cu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5" name="Freeform 27">
            <a:extLst>
              <a:ext uri="{FF2B5EF4-FFF2-40B4-BE49-F238E27FC236}">
                <a16:creationId xmlns:a16="http://schemas.microsoft.com/office/drawing/2014/main" id="{77D569D6-57BB-4494-8C62-8078776DAA09}"/>
              </a:ext>
            </a:extLst>
          </p:cNvPr>
          <p:cNvSpPr>
            <a:spLocks/>
          </p:cNvSpPr>
          <p:nvPr/>
        </p:nvSpPr>
        <p:spPr bwMode="auto">
          <a:xfrm>
            <a:off x="4717524" y="2091297"/>
            <a:ext cx="167544" cy="143722"/>
          </a:xfrm>
          <a:custGeom>
            <a:avLst/>
            <a:gdLst>
              <a:gd name="T0" fmla="*/ 105 w 211"/>
              <a:gd name="T1" fmla="*/ 0 h 181"/>
              <a:gd name="T2" fmla="*/ 159 w 211"/>
              <a:gd name="T3" fmla="*/ 92 h 181"/>
              <a:gd name="T4" fmla="*/ 211 w 211"/>
              <a:gd name="T5" fmla="*/ 181 h 181"/>
              <a:gd name="T6" fmla="*/ 105 w 211"/>
              <a:gd name="T7" fmla="*/ 181 h 181"/>
              <a:gd name="T8" fmla="*/ 0 w 211"/>
              <a:gd name="T9" fmla="*/ 181 h 181"/>
              <a:gd name="T10" fmla="*/ 54 w 211"/>
              <a:gd name="T11" fmla="*/ 92 h 181"/>
              <a:gd name="T12" fmla="*/ 105 w 211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81">
                <a:moveTo>
                  <a:pt x="105" y="0"/>
                </a:moveTo>
                <a:lnTo>
                  <a:pt x="159" y="92"/>
                </a:lnTo>
                <a:lnTo>
                  <a:pt x="211" y="181"/>
                </a:lnTo>
                <a:lnTo>
                  <a:pt x="105" y="181"/>
                </a:lnTo>
                <a:lnTo>
                  <a:pt x="0" y="181"/>
                </a:lnTo>
                <a:lnTo>
                  <a:pt x="54" y="92"/>
                </a:lnTo>
                <a:lnTo>
                  <a:pt x="105" y="0"/>
                </a:lnTo>
                <a:close/>
              </a:path>
            </a:pathLst>
          </a:cu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6" name="Freeform 28">
            <a:extLst>
              <a:ext uri="{FF2B5EF4-FFF2-40B4-BE49-F238E27FC236}">
                <a16:creationId xmlns:a16="http://schemas.microsoft.com/office/drawing/2014/main" id="{E0EA1BF1-5703-4974-B18D-295729A978D7}"/>
              </a:ext>
            </a:extLst>
          </p:cNvPr>
          <p:cNvSpPr>
            <a:spLocks/>
          </p:cNvSpPr>
          <p:nvPr/>
        </p:nvSpPr>
        <p:spPr bwMode="auto">
          <a:xfrm>
            <a:off x="6511673" y="2091297"/>
            <a:ext cx="166750" cy="143722"/>
          </a:xfrm>
          <a:custGeom>
            <a:avLst/>
            <a:gdLst>
              <a:gd name="T0" fmla="*/ 105 w 210"/>
              <a:gd name="T1" fmla="*/ 0 h 181"/>
              <a:gd name="T2" fmla="*/ 159 w 210"/>
              <a:gd name="T3" fmla="*/ 92 h 181"/>
              <a:gd name="T4" fmla="*/ 210 w 210"/>
              <a:gd name="T5" fmla="*/ 181 h 181"/>
              <a:gd name="T6" fmla="*/ 105 w 210"/>
              <a:gd name="T7" fmla="*/ 181 h 181"/>
              <a:gd name="T8" fmla="*/ 0 w 210"/>
              <a:gd name="T9" fmla="*/ 181 h 181"/>
              <a:gd name="T10" fmla="*/ 54 w 210"/>
              <a:gd name="T11" fmla="*/ 92 h 181"/>
              <a:gd name="T12" fmla="*/ 105 w 210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181">
                <a:moveTo>
                  <a:pt x="105" y="0"/>
                </a:moveTo>
                <a:lnTo>
                  <a:pt x="159" y="92"/>
                </a:lnTo>
                <a:lnTo>
                  <a:pt x="210" y="181"/>
                </a:lnTo>
                <a:lnTo>
                  <a:pt x="105" y="181"/>
                </a:lnTo>
                <a:lnTo>
                  <a:pt x="0" y="181"/>
                </a:lnTo>
                <a:lnTo>
                  <a:pt x="54" y="92"/>
                </a:lnTo>
                <a:lnTo>
                  <a:pt x="105" y="0"/>
                </a:lnTo>
                <a:close/>
              </a:path>
            </a:pathLst>
          </a:cu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7" name="Freeform 29">
            <a:extLst>
              <a:ext uri="{FF2B5EF4-FFF2-40B4-BE49-F238E27FC236}">
                <a16:creationId xmlns:a16="http://schemas.microsoft.com/office/drawing/2014/main" id="{BF0A4568-6B94-4FE1-93C7-3EC69981EEB2}"/>
              </a:ext>
            </a:extLst>
          </p:cNvPr>
          <p:cNvSpPr>
            <a:spLocks/>
          </p:cNvSpPr>
          <p:nvPr/>
        </p:nvSpPr>
        <p:spPr bwMode="auto">
          <a:xfrm>
            <a:off x="3821047" y="3404921"/>
            <a:ext cx="166750" cy="143722"/>
          </a:xfrm>
          <a:custGeom>
            <a:avLst/>
            <a:gdLst>
              <a:gd name="T0" fmla="*/ 105 w 210"/>
              <a:gd name="T1" fmla="*/ 181 h 181"/>
              <a:gd name="T2" fmla="*/ 53 w 210"/>
              <a:gd name="T3" fmla="*/ 91 h 181"/>
              <a:gd name="T4" fmla="*/ 0 w 210"/>
              <a:gd name="T5" fmla="*/ 0 h 181"/>
              <a:gd name="T6" fmla="*/ 105 w 210"/>
              <a:gd name="T7" fmla="*/ 0 h 181"/>
              <a:gd name="T8" fmla="*/ 210 w 210"/>
              <a:gd name="T9" fmla="*/ 0 h 181"/>
              <a:gd name="T10" fmla="*/ 159 w 210"/>
              <a:gd name="T11" fmla="*/ 91 h 181"/>
              <a:gd name="T12" fmla="*/ 105 w 210"/>
              <a:gd name="T13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181">
                <a:moveTo>
                  <a:pt x="105" y="181"/>
                </a:moveTo>
                <a:lnTo>
                  <a:pt x="53" y="91"/>
                </a:lnTo>
                <a:lnTo>
                  <a:pt x="0" y="0"/>
                </a:lnTo>
                <a:lnTo>
                  <a:pt x="105" y="0"/>
                </a:lnTo>
                <a:lnTo>
                  <a:pt x="210" y="0"/>
                </a:lnTo>
                <a:lnTo>
                  <a:pt x="159" y="91"/>
                </a:lnTo>
                <a:lnTo>
                  <a:pt x="105" y="181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8" name="Freeform 30">
            <a:extLst>
              <a:ext uri="{FF2B5EF4-FFF2-40B4-BE49-F238E27FC236}">
                <a16:creationId xmlns:a16="http://schemas.microsoft.com/office/drawing/2014/main" id="{85B121CC-F617-4DB2-B219-E6DF2F5DE88B}"/>
              </a:ext>
            </a:extLst>
          </p:cNvPr>
          <p:cNvSpPr>
            <a:spLocks/>
          </p:cNvSpPr>
          <p:nvPr/>
        </p:nvSpPr>
        <p:spPr bwMode="auto">
          <a:xfrm>
            <a:off x="5614399" y="3404921"/>
            <a:ext cx="167544" cy="143722"/>
          </a:xfrm>
          <a:custGeom>
            <a:avLst/>
            <a:gdLst>
              <a:gd name="T0" fmla="*/ 106 w 211"/>
              <a:gd name="T1" fmla="*/ 181 h 181"/>
              <a:gd name="T2" fmla="*/ 54 w 211"/>
              <a:gd name="T3" fmla="*/ 91 h 181"/>
              <a:gd name="T4" fmla="*/ 0 w 211"/>
              <a:gd name="T5" fmla="*/ 0 h 181"/>
              <a:gd name="T6" fmla="*/ 106 w 211"/>
              <a:gd name="T7" fmla="*/ 0 h 181"/>
              <a:gd name="T8" fmla="*/ 211 w 211"/>
              <a:gd name="T9" fmla="*/ 0 h 181"/>
              <a:gd name="T10" fmla="*/ 159 w 211"/>
              <a:gd name="T11" fmla="*/ 91 h 181"/>
              <a:gd name="T12" fmla="*/ 106 w 211"/>
              <a:gd name="T13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81">
                <a:moveTo>
                  <a:pt x="106" y="181"/>
                </a:moveTo>
                <a:lnTo>
                  <a:pt x="54" y="91"/>
                </a:lnTo>
                <a:lnTo>
                  <a:pt x="0" y="0"/>
                </a:lnTo>
                <a:lnTo>
                  <a:pt x="106" y="0"/>
                </a:lnTo>
                <a:lnTo>
                  <a:pt x="211" y="0"/>
                </a:lnTo>
                <a:lnTo>
                  <a:pt x="159" y="91"/>
                </a:lnTo>
                <a:lnTo>
                  <a:pt x="106" y="181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410E133-8BFB-42E4-8482-A7AE4DAB2E23}"/>
              </a:ext>
            </a:extLst>
          </p:cNvPr>
          <p:cNvGrpSpPr/>
          <p:nvPr/>
        </p:nvGrpSpPr>
        <p:grpSpPr>
          <a:xfrm>
            <a:off x="1317085" y="1370589"/>
            <a:ext cx="1904614" cy="639158"/>
            <a:chOff x="885086" y="3108173"/>
            <a:chExt cx="1904614" cy="639158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3CA8A07-4CF0-48DD-B71E-C7A85766F372}"/>
                </a:ext>
              </a:extLst>
            </p:cNvPr>
            <p:cNvSpPr txBox="1"/>
            <p:nvPr/>
          </p:nvSpPr>
          <p:spPr>
            <a:xfrm>
              <a:off x="885086" y="3108173"/>
              <a:ext cx="1904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تعیین تابع برازش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5B6E257-9B93-48A7-977D-CF38E4ED0AE5}"/>
                </a:ext>
              </a:extLst>
            </p:cNvPr>
            <p:cNvSpPr txBox="1"/>
            <p:nvPr/>
          </p:nvSpPr>
          <p:spPr>
            <a:xfrm>
              <a:off x="1139954" y="3470332"/>
              <a:ext cx="159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ارزیابی جمعیت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A6D6C2F1-E826-4D9F-AAEB-CAF95503C39F}"/>
              </a:ext>
            </a:extLst>
          </p:cNvPr>
          <p:cNvSpPr txBox="1"/>
          <p:nvPr/>
        </p:nvSpPr>
        <p:spPr>
          <a:xfrm>
            <a:off x="2108925" y="3726888"/>
            <a:ext cx="215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rPr>
              <a:t>ایجاد جمعیت اولیه</a:t>
            </a:r>
            <a:endParaRPr lang="en-US" sz="2000" dirty="0">
              <a:solidFill>
                <a:srgbClr val="102542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BA4D86D-AE97-43F0-8994-903A6DEE0EE5}"/>
              </a:ext>
            </a:extLst>
          </p:cNvPr>
          <p:cNvSpPr txBox="1"/>
          <p:nvPr/>
        </p:nvSpPr>
        <p:spPr>
          <a:xfrm>
            <a:off x="3617553" y="1338398"/>
            <a:ext cx="241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عملیات ترکیب و جهش</a:t>
            </a:r>
            <a:endParaRPr lang="en-US" sz="2000" dirty="0">
              <a:solidFill>
                <a:srgbClr val="B02A6D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F3DFDF-DAF3-4EE2-A634-619D8C36E734}"/>
              </a:ext>
            </a:extLst>
          </p:cNvPr>
          <p:cNvSpPr txBox="1"/>
          <p:nvPr/>
        </p:nvSpPr>
        <p:spPr>
          <a:xfrm>
            <a:off x="3939556" y="1700557"/>
            <a:ext cx="177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rgbClr val="B02A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برای ساخت جمعیت جدید</a:t>
            </a:r>
            <a:endParaRPr lang="en-US" sz="1200" dirty="0">
              <a:solidFill>
                <a:srgbClr val="B02A6D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52DFB08-F5C1-42A1-9BCA-381FF70E504C}"/>
              </a:ext>
            </a:extLst>
          </p:cNvPr>
          <p:cNvSpPr txBox="1"/>
          <p:nvPr/>
        </p:nvSpPr>
        <p:spPr>
          <a:xfrm>
            <a:off x="2487009" y="4089875"/>
            <a:ext cx="177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از وضعیت‌های مسئله</a:t>
            </a:r>
            <a:endParaRPr lang="en-US" sz="12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5D48D2A-6638-4648-85F7-C56486B2ED62}"/>
              </a:ext>
            </a:extLst>
          </p:cNvPr>
          <p:cNvGrpSpPr/>
          <p:nvPr/>
        </p:nvGrpSpPr>
        <p:grpSpPr>
          <a:xfrm>
            <a:off x="4572000" y="3742864"/>
            <a:ext cx="2582901" cy="639158"/>
            <a:chOff x="637183" y="3108173"/>
            <a:chExt cx="3763649" cy="639158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8B2E730-85D8-4577-9C76-0A5CEBCE5B2B}"/>
                </a:ext>
              </a:extLst>
            </p:cNvPr>
            <p:cNvSpPr txBox="1"/>
            <p:nvPr/>
          </p:nvSpPr>
          <p:spPr>
            <a:xfrm>
              <a:off x="637183" y="3108173"/>
              <a:ext cx="3763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انتخاب برگزیده و تکرار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A9BB016-3487-4C5A-9226-D0D41712C918}"/>
                </a:ext>
              </a:extLst>
            </p:cNvPr>
            <p:cNvSpPr txBox="1"/>
            <p:nvPr/>
          </p:nvSpPr>
          <p:spPr>
            <a:xfrm>
              <a:off x="959186" y="3470332"/>
              <a:ext cx="2391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انتخاب با تابع برازش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4822543-DD87-427E-A21D-C2140061E9AD}"/>
              </a:ext>
            </a:extLst>
          </p:cNvPr>
          <p:cNvGrpSpPr/>
          <p:nvPr/>
        </p:nvGrpSpPr>
        <p:grpSpPr>
          <a:xfrm>
            <a:off x="6065914" y="1335887"/>
            <a:ext cx="2582901" cy="639158"/>
            <a:chOff x="637183" y="3108173"/>
            <a:chExt cx="3763649" cy="639158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408DA04-FEC6-472E-97AC-4AED19C113FB}"/>
                </a:ext>
              </a:extLst>
            </p:cNvPr>
            <p:cNvSpPr txBox="1"/>
            <p:nvPr/>
          </p:nvSpPr>
          <p:spPr>
            <a:xfrm>
              <a:off x="637183" y="3108173"/>
              <a:ext cx="3763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انتخاب بهترین فرزند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3E4828F-2E01-40B2-BC44-7C9DEEB80A51}"/>
                </a:ext>
              </a:extLst>
            </p:cNvPr>
            <p:cNvSpPr txBox="1"/>
            <p:nvPr/>
          </p:nvSpPr>
          <p:spPr>
            <a:xfrm>
              <a:off x="959186" y="3470332"/>
              <a:ext cx="2391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پس از تکرار مشخص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1853DF-8037-41C9-984D-D7FE43B2DC73}"/>
              </a:ext>
            </a:extLst>
          </p:cNvPr>
          <p:cNvGrpSpPr/>
          <p:nvPr/>
        </p:nvGrpSpPr>
        <p:grpSpPr>
          <a:xfrm>
            <a:off x="2691118" y="2302648"/>
            <a:ext cx="632856" cy="633650"/>
            <a:chOff x="2691118" y="2302648"/>
            <a:chExt cx="632856" cy="633650"/>
          </a:xfrm>
        </p:grpSpPr>
        <p:sp>
          <p:nvSpPr>
            <p:cNvPr id="126" name="Oval 7">
              <a:extLst>
                <a:ext uri="{FF2B5EF4-FFF2-40B4-BE49-F238E27FC236}">
                  <a16:creationId xmlns:a16="http://schemas.microsoft.com/office/drawing/2014/main" id="{3C011767-9C39-4178-A7E9-E6C0FEC56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118" y="2302648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393009-B748-403C-A11B-B79C6C8A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758" y="2457998"/>
              <a:ext cx="277359" cy="27735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CA0AC3-323B-4497-85AF-F2BE3727E373}"/>
              </a:ext>
            </a:extLst>
          </p:cNvPr>
          <p:cNvGrpSpPr/>
          <p:nvPr/>
        </p:nvGrpSpPr>
        <p:grpSpPr>
          <a:xfrm>
            <a:off x="3587993" y="2698083"/>
            <a:ext cx="632856" cy="633650"/>
            <a:chOff x="3587993" y="2698083"/>
            <a:chExt cx="632856" cy="633650"/>
          </a:xfrm>
        </p:grpSpPr>
        <p:sp>
          <p:nvSpPr>
            <p:cNvPr id="128" name="Oval 10">
              <a:extLst>
                <a:ext uri="{FF2B5EF4-FFF2-40B4-BE49-F238E27FC236}">
                  <a16:creationId xmlns:a16="http://schemas.microsoft.com/office/drawing/2014/main" id="{7A922912-36B6-405B-926A-172F7B332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993" y="2698083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69FC3B4E-7744-4530-9244-1897D5E7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24" y="2896455"/>
              <a:ext cx="282166" cy="28216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3F0FDC-E889-424A-B019-8D6F4884FD86}"/>
              </a:ext>
            </a:extLst>
          </p:cNvPr>
          <p:cNvGrpSpPr/>
          <p:nvPr/>
        </p:nvGrpSpPr>
        <p:grpSpPr>
          <a:xfrm>
            <a:off x="4484868" y="2302648"/>
            <a:ext cx="632856" cy="633650"/>
            <a:chOff x="4484868" y="2302648"/>
            <a:chExt cx="632856" cy="633650"/>
          </a:xfrm>
        </p:grpSpPr>
        <p:sp>
          <p:nvSpPr>
            <p:cNvPr id="130" name="Oval 13">
              <a:extLst>
                <a:ext uri="{FF2B5EF4-FFF2-40B4-BE49-F238E27FC236}">
                  <a16:creationId xmlns:a16="http://schemas.microsoft.com/office/drawing/2014/main" id="{A4683D28-17A3-407F-8383-4F085575D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868" y="2302648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9AC8B1-033F-4F15-9884-26846F90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168" y="2488260"/>
              <a:ext cx="256000" cy="256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D09585-09A6-45B9-9C9A-C51868291CA8}"/>
              </a:ext>
            </a:extLst>
          </p:cNvPr>
          <p:cNvGrpSpPr/>
          <p:nvPr/>
        </p:nvGrpSpPr>
        <p:grpSpPr>
          <a:xfrm>
            <a:off x="6278619" y="2302648"/>
            <a:ext cx="632856" cy="633650"/>
            <a:chOff x="6278619" y="2302648"/>
            <a:chExt cx="632856" cy="633650"/>
          </a:xfrm>
        </p:grpSpPr>
        <p:sp>
          <p:nvSpPr>
            <p:cNvPr id="134" name="Oval 19">
              <a:extLst>
                <a:ext uri="{FF2B5EF4-FFF2-40B4-BE49-F238E27FC236}">
                  <a16:creationId xmlns:a16="http://schemas.microsoft.com/office/drawing/2014/main" id="{ACC114F6-4381-4A8B-9C4E-3DD0C456D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619" y="2302648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2AE52B-79E3-402A-B473-64F77574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519" y="2437087"/>
              <a:ext cx="341406" cy="34140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F90E70-D0FE-4F17-9516-830FBDA70B84}"/>
              </a:ext>
            </a:extLst>
          </p:cNvPr>
          <p:cNvGrpSpPr/>
          <p:nvPr/>
        </p:nvGrpSpPr>
        <p:grpSpPr>
          <a:xfrm>
            <a:off x="5381743" y="2698083"/>
            <a:ext cx="632856" cy="633650"/>
            <a:chOff x="5381743" y="2698083"/>
            <a:chExt cx="632856" cy="633650"/>
          </a:xfrm>
        </p:grpSpPr>
        <p:sp>
          <p:nvSpPr>
            <p:cNvPr id="132" name="Oval 16">
              <a:extLst>
                <a:ext uri="{FF2B5EF4-FFF2-40B4-BE49-F238E27FC236}">
                  <a16:creationId xmlns:a16="http://schemas.microsoft.com/office/drawing/2014/main" id="{0CBA8C6F-8CC4-42BE-B85F-05ACE8AC9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743" y="2698083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6465B8E-4A6D-4DA8-BBDA-C3ABC83D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51990" y="2874319"/>
              <a:ext cx="295467" cy="295467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39DC40B-73DE-4B10-8AB5-B0B5910C017F}"/>
              </a:ext>
            </a:extLst>
          </p:cNvPr>
          <p:cNvGrpSpPr/>
          <p:nvPr/>
        </p:nvGrpSpPr>
        <p:grpSpPr>
          <a:xfrm>
            <a:off x="8763215" y="2424324"/>
            <a:ext cx="118500" cy="634539"/>
            <a:chOff x="8635891" y="971644"/>
            <a:chExt cx="118500" cy="634539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8F9704D8-AA8E-4E16-AA50-7734601FB3E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3782550F-1EC3-4F78-B2D1-6B1F540E92F9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2346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7" grpId="0" animBg="1"/>
      <p:bldP spid="129" grpId="0" animBg="1"/>
      <p:bldP spid="131" grpId="0" animBg="1"/>
      <p:bldP spid="13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86" grpId="0"/>
      <p:bldP spid="193" grpId="0"/>
      <p:bldP spid="194" grpId="0"/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40A0E8-55E1-41A1-9294-C1D99F57B2B4}"/>
              </a:ext>
            </a:extLst>
          </p:cNvPr>
          <p:cNvSpPr/>
          <p:nvPr/>
        </p:nvSpPr>
        <p:spPr>
          <a:xfrm rot="5400000" flipH="1">
            <a:off x="4925932" y="-2722400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 rot="11850491">
            <a:off x="8758359" y="1445096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0488E03-246A-451D-986D-7E1D6CC495E6}"/>
              </a:ext>
            </a:extLst>
          </p:cNvPr>
          <p:cNvSpPr/>
          <p:nvPr/>
        </p:nvSpPr>
        <p:spPr>
          <a:xfrm>
            <a:off x="0" y="-5029200"/>
            <a:ext cx="748232" cy="11242517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213161"/>
            <a:ext cx="748232" cy="75779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6AA5A-3DC6-4349-986D-817DB7A5D440}"/>
              </a:ext>
            </a:extLst>
          </p:cNvPr>
          <p:cNvSpPr/>
          <p:nvPr/>
        </p:nvSpPr>
        <p:spPr>
          <a:xfrm>
            <a:off x="1562069" y="2703250"/>
            <a:ext cx="6574047" cy="195500"/>
          </a:xfrm>
          <a:prstGeom prst="roundRect">
            <a:avLst>
              <a:gd name="adj" fmla="val 50000"/>
            </a:avLst>
          </a:prstGeom>
          <a:solidFill>
            <a:srgbClr val="F5F5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BE5B58-4216-4882-805E-9824BBFA1354}"/>
              </a:ext>
            </a:extLst>
          </p:cNvPr>
          <p:cNvGrpSpPr/>
          <p:nvPr/>
        </p:nvGrpSpPr>
        <p:grpSpPr>
          <a:xfrm rot="19248529">
            <a:off x="2040534" y="2666831"/>
            <a:ext cx="246664" cy="250351"/>
            <a:chOff x="8635891" y="971644"/>
            <a:chExt cx="118500" cy="63453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7D79DA-88FB-43D4-B64E-6C3D2E8A387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CAF3C8E-3974-49D8-9093-0C0EEFCC4A2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DA1489-83C1-4F65-AD20-6106DE3EE790}"/>
              </a:ext>
            </a:extLst>
          </p:cNvPr>
          <p:cNvGrpSpPr/>
          <p:nvPr/>
        </p:nvGrpSpPr>
        <p:grpSpPr>
          <a:xfrm>
            <a:off x="4179655" y="979024"/>
            <a:ext cx="1165445" cy="1458099"/>
            <a:chOff x="8635891" y="971644"/>
            <a:chExt cx="118500" cy="634539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6BC2113-D8AA-4F2B-8DA2-F54A861EA58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D078FF6-50FB-4585-8D57-8EAC4E52B3E9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48242-DC42-45CD-B0AF-7CD8021091E6}"/>
              </a:ext>
            </a:extLst>
          </p:cNvPr>
          <p:cNvSpPr/>
          <p:nvPr/>
        </p:nvSpPr>
        <p:spPr>
          <a:xfrm>
            <a:off x="6551481" y="166486"/>
            <a:ext cx="16786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000" b="1" dirty="0">
                <a:latin typeface="KalamehFaNum ExtraBold" pitchFamily="2" charset="-78"/>
                <a:cs typeface="KalamehFaNum ExtraBold" pitchFamily="2" charset="-78"/>
              </a:rPr>
              <a:t>فهرست مطالب</a:t>
            </a:r>
            <a:endParaRPr lang="en-001" sz="2000" b="1" dirty="0">
              <a:latin typeface="KalamehFaNum ExtraBold" pitchFamily="2" charset="-78"/>
              <a:cs typeface="KalamehFaNum ExtraBold" pitchFamily="2" charset="-78"/>
            </a:endParaRPr>
          </a:p>
        </p:txBody>
      </p:sp>
      <p:pic>
        <p:nvPicPr>
          <p:cNvPr id="25" name="Graphic 24" descr="Lightbulb and gear with solid fill">
            <a:extLst>
              <a:ext uri="{FF2B5EF4-FFF2-40B4-BE49-F238E27FC236}">
                <a16:creationId xmlns:a16="http://schemas.microsoft.com/office/drawing/2014/main" id="{528CFD5D-C3E3-4C14-91D0-265A9DD37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3421" y="1838257"/>
            <a:ext cx="477900" cy="4779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421B60B-CE8E-4A2B-B020-EC4A7C80A4EB}"/>
              </a:ext>
            </a:extLst>
          </p:cNvPr>
          <p:cNvGrpSpPr/>
          <p:nvPr/>
        </p:nvGrpSpPr>
        <p:grpSpPr>
          <a:xfrm>
            <a:off x="5581732" y="3162481"/>
            <a:ext cx="1165445" cy="1458099"/>
            <a:chOff x="8635891" y="971644"/>
            <a:chExt cx="118500" cy="63453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5A14056-4913-492C-8185-3781466E17C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E89AAB3-5F21-44DB-AEF1-A1E871CEA06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0390DD-B798-43AA-86CF-8B4010ED6745}"/>
              </a:ext>
            </a:extLst>
          </p:cNvPr>
          <p:cNvGrpSpPr/>
          <p:nvPr/>
        </p:nvGrpSpPr>
        <p:grpSpPr>
          <a:xfrm>
            <a:off x="1677611" y="981422"/>
            <a:ext cx="1165455" cy="1458099"/>
            <a:chOff x="8635890" y="971644"/>
            <a:chExt cx="118501" cy="63453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2559360-6EFF-446E-9C31-1515FF8594A1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D4A72C5-003A-473C-B6ED-03476B77242E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5BF72E2D-8476-41F9-BA8C-4CF36FFF6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62346">
            <a:off x="2056616" y="1879813"/>
            <a:ext cx="407424" cy="407424"/>
          </a:xfrm>
          <a:prstGeom prst="rect">
            <a:avLst/>
          </a:prstGeom>
        </p:spPr>
      </p:pic>
      <p:pic>
        <p:nvPicPr>
          <p:cNvPr id="28" name="Graphic 27" descr="Presentation with bar chart with solid fill">
            <a:extLst>
              <a:ext uri="{FF2B5EF4-FFF2-40B4-BE49-F238E27FC236}">
                <a16:creationId xmlns:a16="http://schemas.microsoft.com/office/drawing/2014/main" id="{B7D3C58E-6057-43B3-832F-ABBCF133C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5011" y="3266130"/>
            <a:ext cx="478876" cy="47887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FC512BB-1BCA-4C97-A06F-9FF9E1D500C3}"/>
              </a:ext>
            </a:extLst>
          </p:cNvPr>
          <p:cNvGrpSpPr/>
          <p:nvPr/>
        </p:nvGrpSpPr>
        <p:grpSpPr>
          <a:xfrm rot="19248529">
            <a:off x="4667544" y="2666831"/>
            <a:ext cx="246664" cy="250351"/>
            <a:chOff x="8635891" y="971644"/>
            <a:chExt cx="118500" cy="63453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BB81A5A-A002-4936-96B2-17EC634A4AAF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1063294-5CE3-4333-9F44-066D119B8183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202483-06A4-4124-B0B5-BCD02F4A1D9F}"/>
              </a:ext>
            </a:extLst>
          </p:cNvPr>
          <p:cNvGrpSpPr/>
          <p:nvPr/>
        </p:nvGrpSpPr>
        <p:grpSpPr>
          <a:xfrm rot="19248529">
            <a:off x="3354039" y="2666831"/>
            <a:ext cx="246664" cy="250351"/>
            <a:chOff x="8635891" y="971644"/>
            <a:chExt cx="118500" cy="634539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96E4255-D597-4C63-8BC4-8EF4C3A0DF5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59EB3B7-C5C0-4848-A7B2-869419988B5E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395EDF-2056-4DB9-AF7A-D795197D6DFB}"/>
              </a:ext>
            </a:extLst>
          </p:cNvPr>
          <p:cNvGrpSpPr/>
          <p:nvPr/>
        </p:nvGrpSpPr>
        <p:grpSpPr>
          <a:xfrm rot="19248529">
            <a:off x="5981049" y="2666831"/>
            <a:ext cx="246664" cy="250351"/>
            <a:chOff x="8635891" y="971644"/>
            <a:chExt cx="118500" cy="63453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A9C50E8-5110-4596-A248-F326EBB0375C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CDA35BB-E589-4154-B175-9E9BB6E580E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F51831-031D-4BF4-A8F3-13F14CA589FA}"/>
              </a:ext>
            </a:extLst>
          </p:cNvPr>
          <p:cNvGrpSpPr/>
          <p:nvPr/>
        </p:nvGrpSpPr>
        <p:grpSpPr>
          <a:xfrm>
            <a:off x="2929313" y="3043937"/>
            <a:ext cx="1165455" cy="1458099"/>
            <a:chOff x="8635890" y="971644"/>
            <a:chExt cx="118501" cy="63453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EA370C1-1738-40DA-A7C6-5D2551681525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436FAC9-6618-485E-A628-490404B3DC48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29" name="Graphic 28" descr="Map with pin with solid fill">
            <a:extLst>
              <a:ext uri="{FF2B5EF4-FFF2-40B4-BE49-F238E27FC236}">
                <a16:creationId xmlns:a16="http://schemas.microsoft.com/office/drawing/2014/main" id="{938690AA-E56D-443F-91EE-1255C5D4C9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6791" y="3245091"/>
            <a:ext cx="477900" cy="4779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4F31344-7AAF-4557-A826-BB67E10DF432}"/>
              </a:ext>
            </a:extLst>
          </p:cNvPr>
          <p:cNvSpPr txBox="1"/>
          <p:nvPr/>
        </p:nvSpPr>
        <p:spPr>
          <a:xfrm>
            <a:off x="1920873" y="1308385"/>
            <a:ext cx="651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600" dirty="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1600" dirty="0">
              <a:gradFill>
                <a:gsLst>
                  <a:gs pos="0">
                    <a:srgbClr val="A81C50"/>
                  </a:gs>
                  <a:gs pos="100000">
                    <a:srgbClr val="C3073F"/>
                  </a:gs>
                </a:gsLst>
                <a:lin ang="2700000" scaled="0"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0A8B1E-7C5A-4312-A143-1CBBEE033E34}"/>
              </a:ext>
            </a:extLst>
          </p:cNvPr>
          <p:cNvSpPr txBox="1"/>
          <p:nvPr/>
        </p:nvSpPr>
        <p:spPr>
          <a:xfrm>
            <a:off x="3117599" y="3935959"/>
            <a:ext cx="748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/>
              <a:t>تعاریف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DF8C7E-BFC3-4AC5-BA99-204DC2565B49}"/>
              </a:ext>
            </a:extLst>
          </p:cNvPr>
          <p:cNvSpPr txBox="1"/>
          <p:nvPr/>
        </p:nvSpPr>
        <p:spPr>
          <a:xfrm>
            <a:off x="4248903" y="1185275"/>
            <a:ext cx="1035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/>
              <a:t>راهکار پیشنهادی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8F446F7-B3BC-4ED0-B47E-B1971CD82763}"/>
              </a:ext>
            </a:extLst>
          </p:cNvPr>
          <p:cNvGrpSpPr/>
          <p:nvPr/>
        </p:nvGrpSpPr>
        <p:grpSpPr>
          <a:xfrm rot="19248529">
            <a:off x="7294554" y="2666831"/>
            <a:ext cx="246664" cy="250351"/>
            <a:chOff x="8635891" y="971644"/>
            <a:chExt cx="118500" cy="634539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29B2401E-D4EE-4510-B325-BADAA0CE303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6548A09-0F56-42E9-BBDF-90942347C3B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868352F-0723-46A4-B970-E8A6B41BC011}"/>
              </a:ext>
            </a:extLst>
          </p:cNvPr>
          <p:cNvGrpSpPr/>
          <p:nvPr/>
        </p:nvGrpSpPr>
        <p:grpSpPr>
          <a:xfrm>
            <a:off x="6808091" y="966167"/>
            <a:ext cx="1165445" cy="1458099"/>
            <a:chOff x="8635891" y="971644"/>
            <a:chExt cx="118500" cy="634539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755103E-B6E8-4953-BDC4-824D31935E3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D3C1CF4-105A-4ACA-9B6A-45AEA5D9F0AE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2677058-9DA3-46FD-9D59-31A34BA8A460}"/>
              </a:ext>
            </a:extLst>
          </p:cNvPr>
          <p:cNvSpPr txBox="1"/>
          <p:nvPr/>
        </p:nvSpPr>
        <p:spPr>
          <a:xfrm>
            <a:off x="6908632" y="1185276"/>
            <a:ext cx="1000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جمع‌بندی و</a:t>
            </a:r>
          </a:p>
          <a:p>
            <a:r>
              <a:rPr lang="fa-IR"/>
              <a:t>پیشنهادها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F9A293-6E60-4671-8F57-AA4BC929BF93}"/>
              </a:ext>
            </a:extLst>
          </p:cNvPr>
          <p:cNvSpPr txBox="1"/>
          <p:nvPr/>
        </p:nvSpPr>
        <p:spPr>
          <a:xfrm>
            <a:off x="5579043" y="3891529"/>
            <a:ext cx="1165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نتایج</a:t>
            </a:r>
            <a:endParaRPr lang="en-US" dirty="0"/>
          </a:p>
        </p:txBody>
      </p:sp>
      <p:pic>
        <p:nvPicPr>
          <p:cNvPr id="26" name="Graphic 25" descr="Network with solid fill">
            <a:extLst>
              <a:ext uri="{FF2B5EF4-FFF2-40B4-BE49-F238E27FC236}">
                <a16:creationId xmlns:a16="http://schemas.microsoft.com/office/drawing/2014/main" id="{F389D0FB-D5CE-483C-A231-314C1DF331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69869" y="1838257"/>
            <a:ext cx="477900" cy="477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E4DCC-4738-4A71-AF67-BE734FBC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</a:t>
            </a:fld>
            <a:endParaRPr lang="en-001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AC7C285-6E0D-4F00-9801-C3F0EDA0B01F}"/>
              </a:ext>
            </a:extLst>
          </p:cNvPr>
          <p:cNvSpPr/>
          <p:nvPr/>
        </p:nvSpPr>
        <p:spPr>
          <a:xfrm rot="1084508">
            <a:off x="8565912" y="1640170"/>
            <a:ext cx="58685" cy="4054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63062"/>
              </a:gs>
              <a:gs pos="100000">
                <a:srgbClr val="B02A6D"/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01256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20</a:t>
            </a:fld>
            <a:endParaRPr lang="en-001" dirty="0"/>
          </a:p>
        </p:txBody>
      </p: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4593953" y="470656"/>
            <a:ext cx="3653407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4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800" dirty="0"/>
              <a:t>عملیات ترکیب و جهش</a:t>
            </a:r>
            <a:endParaRPr lang="en-001" sz="28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694DEC-479F-4570-83B1-9A64D2B4B6E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48797"/>
          <a:stretch/>
        </p:blipFill>
        <p:spPr>
          <a:xfrm>
            <a:off x="2215744" y="1616506"/>
            <a:ext cx="4961374" cy="1126237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F763542-C143-4EA7-B1E7-6585789EDEE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51203" b="12309"/>
          <a:stretch/>
        </p:blipFill>
        <p:spPr>
          <a:xfrm>
            <a:off x="2215744" y="2742742"/>
            <a:ext cx="4961374" cy="802583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03623ED-D6AC-4ED6-98D1-B77666327FE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87691"/>
          <a:stretch/>
        </p:blipFill>
        <p:spPr>
          <a:xfrm>
            <a:off x="2215744" y="3545324"/>
            <a:ext cx="4961374" cy="270749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E4608A92-F24A-4BFE-BE32-A247BD793B3C}"/>
              </a:ext>
            </a:extLst>
          </p:cNvPr>
          <p:cNvGrpSpPr/>
          <p:nvPr/>
        </p:nvGrpSpPr>
        <p:grpSpPr>
          <a:xfrm>
            <a:off x="8763215" y="2538624"/>
            <a:ext cx="118500" cy="634539"/>
            <a:chOff x="8635891" y="971644"/>
            <a:chExt cx="118500" cy="634539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58439ED7-4B8C-4188-BEDC-AE8DF362A6F5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921F915D-6FAF-479B-91A0-4F7CCB30896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5273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779512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21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8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معیارهای ارزیابی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معیارهای کمی و کیفی</a:t>
            </a:r>
            <a:endParaRPr lang="en-001" dirty="0"/>
          </a:p>
          <a:p>
            <a:endParaRPr lang="en-00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232D6D-077D-486A-9555-1CD8E705026E}"/>
              </a:ext>
            </a:extLst>
          </p:cNvPr>
          <p:cNvGrpSpPr/>
          <p:nvPr/>
        </p:nvGrpSpPr>
        <p:grpSpPr>
          <a:xfrm>
            <a:off x="7333829" y="1669794"/>
            <a:ext cx="1008000" cy="1008000"/>
            <a:chOff x="7073095" y="1592040"/>
            <a:chExt cx="1008000" cy="1008000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656DF6FD-6922-4A47-8008-F0E5DDA8FBD9}"/>
                </a:ext>
              </a:extLst>
            </p:cNvPr>
            <p:cNvSpPr/>
            <p:nvPr/>
          </p:nvSpPr>
          <p:spPr>
            <a:xfrm>
              <a:off x="7073095" y="1592040"/>
              <a:ext cx="1008000" cy="1008000"/>
            </a:xfrm>
            <a:prstGeom prst="roundRect">
              <a:avLst/>
            </a:prstGeom>
            <a:solidFill>
              <a:srgbClr val="B02A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25CFB13-C2BD-42CE-8C66-DED5510C0DF6}"/>
                </a:ext>
              </a:extLst>
            </p:cNvPr>
            <p:cNvSpPr txBox="1"/>
            <p:nvPr/>
          </p:nvSpPr>
          <p:spPr>
            <a:xfrm>
              <a:off x="7110583" y="1895985"/>
              <a:ext cx="933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کمی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00ADE5-8304-4951-AAA7-CDD027FD06D7}"/>
              </a:ext>
            </a:extLst>
          </p:cNvPr>
          <p:cNvGrpSpPr/>
          <p:nvPr/>
        </p:nvGrpSpPr>
        <p:grpSpPr>
          <a:xfrm>
            <a:off x="7348588" y="3378294"/>
            <a:ext cx="1008000" cy="1008000"/>
            <a:chOff x="7073095" y="3378294"/>
            <a:chExt cx="1008000" cy="1008000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3627A45F-67A0-4D01-A61C-5DC122F1C0F7}"/>
                </a:ext>
              </a:extLst>
            </p:cNvPr>
            <p:cNvSpPr/>
            <p:nvPr/>
          </p:nvSpPr>
          <p:spPr>
            <a:xfrm>
              <a:off x="7073095" y="3378294"/>
              <a:ext cx="1008000" cy="1008000"/>
            </a:xfrm>
            <a:prstGeom prst="roundRect">
              <a:avLst/>
            </a:prstGeom>
            <a:solidFill>
              <a:srgbClr val="1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D08EDC2-C60F-4637-9DCC-011533623788}"/>
                </a:ext>
              </a:extLst>
            </p:cNvPr>
            <p:cNvSpPr txBox="1"/>
            <p:nvPr/>
          </p:nvSpPr>
          <p:spPr>
            <a:xfrm>
              <a:off x="7073095" y="3682239"/>
              <a:ext cx="933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کیفی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792558-3C68-4A8F-853D-D8C2AFDC7D4C}"/>
              </a:ext>
            </a:extLst>
          </p:cNvPr>
          <p:cNvGrpSpPr/>
          <p:nvPr/>
        </p:nvGrpSpPr>
        <p:grpSpPr>
          <a:xfrm>
            <a:off x="4514691" y="1261315"/>
            <a:ext cx="2326741" cy="575028"/>
            <a:chOff x="4514691" y="1261315"/>
            <a:chExt cx="2326741" cy="57502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9F6DF98-A2BB-4AC6-A1BB-96B76EF58DE7}"/>
                </a:ext>
              </a:extLst>
            </p:cNvPr>
            <p:cNvSpPr/>
            <p:nvPr/>
          </p:nvSpPr>
          <p:spPr>
            <a:xfrm>
              <a:off x="4514691" y="1261315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7DF7C8-0E67-41E0-97FD-7BAE76ABF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34516" y="1279034"/>
              <a:ext cx="1887090" cy="53855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FB4E996-A077-4EB1-B6A3-E146130C4CB8}"/>
              </a:ext>
            </a:extLst>
          </p:cNvPr>
          <p:cNvGrpSpPr/>
          <p:nvPr/>
        </p:nvGrpSpPr>
        <p:grpSpPr>
          <a:xfrm>
            <a:off x="1854457" y="1277993"/>
            <a:ext cx="2326741" cy="575028"/>
            <a:chOff x="1854457" y="1277993"/>
            <a:chExt cx="2326741" cy="575028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EB2064DF-063B-45E7-B9CB-D1F2DDB86A25}"/>
                </a:ext>
              </a:extLst>
            </p:cNvPr>
            <p:cNvSpPr/>
            <p:nvPr/>
          </p:nvSpPr>
          <p:spPr>
            <a:xfrm>
              <a:off x="1854457" y="1277993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CFB4EA-2B24-477B-9AB6-0977BA60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55403" y="1382192"/>
              <a:ext cx="1602100" cy="37191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47896E-B33D-495A-8F68-F8017E490B00}"/>
              </a:ext>
            </a:extLst>
          </p:cNvPr>
          <p:cNvGrpSpPr/>
          <p:nvPr/>
        </p:nvGrpSpPr>
        <p:grpSpPr>
          <a:xfrm>
            <a:off x="1854457" y="1913202"/>
            <a:ext cx="2326741" cy="575028"/>
            <a:chOff x="1854457" y="1913202"/>
            <a:chExt cx="2326741" cy="575028"/>
          </a:xfrm>
        </p:grpSpPr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49B4135A-83EF-441B-BE12-C08DE91592CC}"/>
                </a:ext>
              </a:extLst>
            </p:cNvPr>
            <p:cNvSpPr/>
            <p:nvPr/>
          </p:nvSpPr>
          <p:spPr>
            <a:xfrm>
              <a:off x="1854457" y="1913202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7D1535-82D6-46F3-945C-02A58660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40269" y="2005009"/>
              <a:ext cx="1223983" cy="40951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D8D3FC5-5EB7-4522-943F-4616956719A4}"/>
              </a:ext>
            </a:extLst>
          </p:cNvPr>
          <p:cNvGrpSpPr/>
          <p:nvPr/>
        </p:nvGrpSpPr>
        <p:grpSpPr>
          <a:xfrm>
            <a:off x="4514691" y="1894512"/>
            <a:ext cx="2326741" cy="575028"/>
            <a:chOff x="4514691" y="1894512"/>
            <a:chExt cx="2326741" cy="575028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BFC6A28-3AB3-473D-97B9-67DDEF8EDEDB}"/>
                </a:ext>
              </a:extLst>
            </p:cNvPr>
            <p:cNvSpPr/>
            <p:nvPr/>
          </p:nvSpPr>
          <p:spPr>
            <a:xfrm>
              <a:off x="4514691" y="1894512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9869C-7FDA-4A03-9B2D-DB9A9E32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72000" y="1954960"/>
              <a:ext cx="2231692" cy="44276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C27B6B-E7CD-4776-B8B6-B283642ADE01}"/>
              </a:ext>
            </a:extLst>
          </p:cNvPr>
          <p:cNvGrpSpPr/>
          <p:nvPr/>
        </p:nvGrpSpPr>
        <p:grpSpPr>
          <a:xfrm>
            <a:off x="4181198" y="1565507"/>
            <a:ext cx="333493" cy="635209"/>
            <a:chOff x="4181198" y="1565507"/>
            <a:chExt cx="333493" cy="635209"/>
          </a:xfrm>
        </p:grpSpPr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C732CC2A-1603-49A1-A340-352103C625E9}"/>
                </a:ext>
              </a:extLst>
            </p:cNvPr>
            <p:cNvCxnSpPr>
              <a:stCxn id="150" idx="3"/>
              <a:endCxn id="153" idx="1"/>
            </p:cNvCxnSpPr>
            <p:nvPr/>
          </p:nvCxnSpPr>
          <p:spPr>
            <a:xfrm>
              <a:off x="4181198" y="1565507"/>
              <a:ext cx="333493" cy="616519"/>
            </a:xfrm>
            <a:prstGeom prst="curvedConnector3">
              <a:avLst/>
            </a:prstGeom>
            <a:ln w="28575">
              <a:solidFill>
                <a:srgbClr val="AE2B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697033-987C-4E1A-A074-71A0B88EA717}"/>
                </a:ext>
              </a:extLst>
            </p:cNvPr>
            <p:cNvCxnSpPr>
              <a:cxnSpLocks/>
              <a:stCxn id="151" idx="3"/>
              <a:endCxn id="153" idx="1"/>
            </p:cNvCxnSpPr>
            <p:nvPr/>
          </p:nvCxnSpPr>
          <p:spPr>
            <a:xfrm flipV="1">
              <a:off x="4181198" y="2182026"/>
              <a:ext cx="333493" cy="18690"/>
            </a:xfrm>
            <a:prstGeom prst="straightConnector1">
              <a:avLst/>
            </a:prstGeom>
            <a:ln w="28575">
              <a:solidFill>
                <a:srgbClr val="AE2B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509FAA9-61CC-4BF4-B73D-E238F5349ACA}"/>
              </a:ext>
            </a:extLst>
          </p:cNvPr>
          <p:cNvSpPr/>
          <p:nvPr/>
        </p:nvSpPr>
        <p:spPr>
          <a:xfrm>
            <a:off x="6925901" y="1249488"/>
            <a:ext cx="74435" cy="1853704"/>
          </a:xfrm>
          <a:prstGeom prst="roundRect">
            <a:avLst>
              <a:gd name="adj" fmla="val 50000"/>
            </a:avLst>
          </a:prstGeom>
          <a:solidFill>
            <a:srgbClr val="AE2B6D"/>
          </a:solidFill>
          <a:ln>
            <a:solidFill>
              <a:srgbClr val="AE2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955C90-1B67-480B-BD01-1E749D989FA9}"/>
              </a:ext>
            </a:extLst>
          </p:cNvPr>
          <p:cNvCxnSpPr>
            <a:stCxn id="41" idx="3"/>
            <a:endCxn id="146" idx="1"/>
          </p:cNvCxnSpPr>
          <p:nvPr/>
        </p:nvCxnSpPr>
        <p:spPr>
          <a:xfrm flipV="1">
            <a:off x="7000336" y="2173794"/>
            <a:ext cx="333493" cy="2546"/>
          </a:xfrm>
          <a:prstGeom prst="line">
            <a:avLst/>
          </a:prstGeom>
          <a:ln>
            <a:solidFill>
              <a:srgbClr val="AE2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80561B-5618-4EA2-9D54-614EAB099547}"/>
              </a:ext>
            </a:extLst>
          </p:cNvPr>
          <p:cNvGrpSpPr/>
          <p:nvPr/>
        </p:nvGrpSpPr>
        <p:grpSpPr>
          <a:xfrm>
            <a:off x="4514690" y="2545185"/>
            <a:ext cx="2326741" cy="575028"/>
            <a:chOff x="4514690" y="2545185"/>
            <a:chExt cx="2326741" cy="575028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105E3744-4A33-4C46-A7FA-315EFC5C731D}"/>
                </a:ext>
              </a:extLst>
            </p:cNvPr>
            <p:cNvSpPr/>
            <p:nvPr/>
          </p:nvSpPr>
          <p:spPr>
            <a:xfrm>
              <a:off x="4514690" y="2545185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FA848A8-8832-4830-99F5-2D803C743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45308" y="2639013"/>
              <a:ext cx="2270886" cy="378481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7E8095-A03B-4663-B792-8EA7DA1C6DBE}"/>
              </a:ext>
            </a:extLst>
          </p:cNvPr>
          <p:cNvGrpSpPr/>
          <p:nvPr/>
        </p:nvGrpSpPr>
        <p:grpSpPr>
          <a:xfrm>
            <a:off x="1865579" y="2554246"/>
            <a:ext cx="2326741" cy="575028"/>
            <a:chOff x="1865579" y="2554246"/>
            <a:chExt cx="2326741" cy="575028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B1D801DE-3A30-47C7-9513-F41ED240B792}"/>
                </a:ext>
              </a:extLst>
            </p:cNvPr>
            <p:cNvSpPr/>
            <p:nvPr/>
          </p:nvSpPr>
          <p:spPr>
            <a:xfrm>
              <a:off x="1865579" y="2554246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B13E66D-F596-48C0-8BDD-21F616B1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351791" y="2671147"/>
              <a:ext cx="1200937" cy="341226"/>
            </a:xfrm>
            <a:prstGeom prst="rect">
              <a:avLst/>
            </a:prstGeom>
          </p:spPr>
        </p:pic>
      </p:grp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42150D1C-6917-4A0D-8FB8-A571CD18F1F6}"/>
              </a:ext>
            </a:extLst>
          </p:cNvPr>
          <p:cNvSpPr/>
          <p:nvPr/>
        </p:nvSpPr>
        <p:spPr>
          <a:xfrm>
            <a:off x="6926904" y="3522185"/>
            <a:ext cx="74435" cy="720000"/>
          </a:xfrm>
          <a:prstGeom prst="roundRect">
            <a:avLst>
              <a:gd name="adj" fmla="val 50000"/>
            </a:avLst>
          </a:prstGeom>
          <a:solidFill>
            <a:srgbClr val="363062"/>
          </a:solidFill>
          <a:ln>
            <a:solidFill>
              <a:srgbClr val="363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1ADF09-5A6E-4D89-9644-F94175C186CF}"/>
              </a:ext>
            </a:extLst>
          </p:cNvPr>
          <p:cNvCxnSpPr>
            <a:cxnSpLocks/>
            <a:stCxn id="159" idx="3"/>
            <a:endCxn id="149" idx="1"/>
          </p:cNvCxnSpPr>
          <p:nvPr/>
        </p:nvCxnSpPr>
        <p:spPr>
          <a:xfrm>
            <a:off x="7001339" y="3882185"/>
            <a:ext cx="347249" cy="109"/>
          </a:xfrm>
          <a:prstGeom prst="line">
            <a:avLst/>
          </a:prstGeom>
          <a:ln>
            <a:solidFill>
              <a:srgbClr val="363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590C3BE-7233-4E31-9457-F5D85539788E}"/>
              </a:ext>
            </a:extLst>
          </p:cNvPr>
          <p:cNvGrpSpPr/>
          <p:nvPr/>
        </p:nvGrpSpPr>
        <p:grpSpPr>
          <a:xfrm>
            <a:off x="1821754" y="3594671"/>
            <a:ext cx="4994440" cy="575028"/>
            <a:chOff x="1821754" y="3594671"/>
            <a:chExt cx="4994440" cy="575028"/>
          </a:xfrm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133B5FEB-7F52-41F1-BC4C-B9BDD1FA1A64}"/>
                </a:ext>
              </a:extLst>
            </p:cNvPr>
            <p:cNvSpPr/>
            <p:nvPr/>
          </p:nvSpPr>
          <p:spPr>
            <a:xfrm>
              <a:off x="1821754" y="3594671"/>
              <a:ext cx="4994440" cy="5750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9F1CC6A-F86C-4331-B105-32AD2099BB5B}"/>
                </a:ext>
              </a:extLst>
            </p:cNvPr>
            <p:cNvSpPr txBox="1"/>
            <p:nvPr/>
          </p:nvSpPr>
          <p:spPr>
            <a:xfrm>
              <a:off x="2277821" y="3745197"/>
              <a:ext cx="4140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مقیاس‌پذیری، مقاوم‌بودن، مصرف انرژی، در دسترس بودن، هزینه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7769899-E698-45A3-A1A3-3E36B5001E06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BE39962-ADD4-42BE-BED8-5231A361553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927D84E-12B9-4177-A06E-23B87FA29E5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0E0F0D9-19EF-4C90-BA5A-C7E0D0A281CD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16C76D9-7FB1-497B-9D8A-BC742558BEFF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3F26FE3-C99B-42E9-8688-203DCE8E3B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CAAFB1A-FACA-4913-A739-A19258D85353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E409AC2-3791-4FB3-92DB-7C8A438147AA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A3585B-6B1B-47BB-B54D-DE416B8F4856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1FBAB93-BE5A-4A9F-86D4-31DA407E6F5C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2A6CAE6-1F57-4632-9A01-31A505F4B009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9DDA3-6DD8-400C-B19A-97A030F2E1A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7F0A5F0-E297-4ECE-9A6F-AD62CEE24F6D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3EEF743-7854-482A-9C55-5AB6481AE50C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72299B-F36B-4A35-BE59-80E494E84D60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624030-FC6E-4CB2-B2B0-8DF91D5AF3B8}"/>
              </a:ext>
            </a:extLst>
          </p:cNvPr>
          <p:cNvGrpSpPr/>
          <p:nvPr/>
        </p:nvGrpSpPr>
        <p:grpSpPr>
          <a:xfrm>
            <a:off x="8763215" y="2652924"/>
            <a:ext cx="118500" cy="634539"/>
            <a:chOff x="8635891" y="971644"/>
            <a:chExt cx="118500" cy="634539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385C71C6-491D-4871-B314-5805454C129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D3D24F5E-8C2D-47F7-9957-7935C3E24369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1498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22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8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معرفی مجموعه دادگان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3 طبقه در دانشگاه جوادپور</a:t>
            </a:r>
            <a:endParaRPr lang="en-001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B8D93C3C-5604-4BFA-8947-68964156029B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3AD06C4-3A73-4EED-A360-3B1AF7B117BB}"/>
              </a:ext>
            </a:extLst>
          </p:cNvPr>
          <p:cNvSpPr txBox="1"/>
          <p:nvPr/>
        </p:nvSpPr>
        <p:spPr>
          <a:xfrm>
            <a:off x="3495559" y="3086543"/>
            <a:ext cx="491564" cy="54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9D53C90-EAFC-4B83-9675-654289D1F2AB}"/>
              </a:ext>
            </a:extLst>
          </p:cNvPr>
          <p:cNvGrpSpPr/>
          <p:nvPr/>
        </p:nvGrpSpPr>
        <p:grpSpPr>
          <a:xfrm>
            <a:off x="-1275026" y="1020952"/>
            <a:ext cx="3440996" cy="3440996"/>
            <a:chOff x="291779" y="1574012"/>
            <a:chExt cx="5259386" cy="5259386"/>
          </a:xfrm>
        </p:grpSpPr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21D43921-A08F-4859-A524-4C721EB34CFE}"/>
                </a:ext>
              </a:extLst>
            </p:cNvPr>
            <p:cNvSpPr/>
            <p:nvPr/>
          </p:nvSpPr>
          <p:spPr>
            <a:xfrm rot="2700000">
              <a:off x="291779" y="1574012"/>
              <a:ext cx="5259386" cy="5259386"/>
            </a:xfrm>
            <a:prstGeom prst="arc">
              <a:avLst/>
            </a:prstGeom>
            <a:ln w="28575">
              <a:solidFill>
                <a:srgbClr val="102542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4A544D6-2D51-424A-92F4-95FC17DCEFB4}"/>
                </a:ext>
              </a:extLst>
            </p:cNvPr>
            <p:cNvSpPr/>
            <p:nvPr/>
          </p:nvSpPr>
          <p:spPr>
            <a:xfrm>
              <a:off x="4642549" y="6046794"/>
              <a:ext cx="152400" cy="152400"/>
            </a:xfrm>
            <a:prstGeom prst="ellipse">
              <a:avLst/>
            </a:prstGeom>
            <a:noFill/>
            <a:ln w="28575">
              <a:solidFill>
                <a:srgbClr val="1025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2F0F829-C3E8-4D89-A28E-95C2086A3315}"/>
              </a:ext>
            </a:extLst>
          </p:cNvPr>
          <p:cNvCxnSpPr>
            <a:cxnSpLocks/>
          </p:cNvCxnSpPr>
          <p:nvPr/>
        </p:nvCxnSpPr>
        <p:spPr>
          <a:xfrm>
            <a:off x="2156178" y="2741451"/>
            <a:ext cx="918578" cy="0"/>
          </a:xfrm>
          <a:prstGeom prst="line">
            <a:avLst/>
          </a:prstGeom>
          <a:ln w="28575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9D07E74-E8FB-48E0-823F-4E54F03A169C}"/>
              </a:ext>
            </a:extLst>
          </p:cNvPr>
          <p:cNvCxnSpPr>
            <a:cxnSpLocks/>
          </p:cNvCxnSpPr>
          <p:nvPr/>
        </p:nvCxnSpPr>
        <p:spPr>
          <a:xfrm>
            <a:off x="1953200" y="3573397"/>
            <a:ext cx="1059898" cy="0"/>
          </a:xfrm>
          <a:prstGeom prst="line">
            <a:avLst/>
          </a:prstGeom>
          <a:ln w="28575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EE838B2-EF99-4705-B6E1-369EA7159B11}"/>
              </a:ext>
            </a:extLst>
          </p:cNvPr>
          <p:cNvCxnSpPr>
            <a:cxnSpLocks/>
          </p:cNvCxnSpPr>
          <p:nvPr/>
        </p:nvCxnSpPr>
        <p:spPr>
          <a:xfrm>
            <a:off x="1953199" y="1912621"/>
            <a:ext cx="1107005" cy="0"/>
          </a:xfrm>
          <a:prstGeom prst="line">
            <a:avLst/>
          </a:prstGeom>
          <a:ln w="28575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0D67C1D9-8DD8-4EBC-A590-3963A88DF3A7}"/>
              </a:ext>
            </a:extLst>
          </p:cNvPr>
          <p:cNvSpPr/>
          <p:nvPr/>
        </p:nvSpPr>
        <p:spPr>
          <a:xfrm>
            <a:off x="2974269" y="2432168"/>
            <a:ext cx="4872782" cy="616949"/>
          </a:xfrm>
          <a:prstGeom prst="roundRect">
            <a:avLst>
              <a:gd name="adj" fmla="val 13919"/>
            </a:avLst>
          </a:prstGeom>
          <a:solidFill>
            <a:srgbClr val="A02D6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endParaRPr lang="en-US">
              <a:latin typeface="+mj-lt"/>
              <a:cs typeface="0 Yagut" panose="00000400000000000000" pitchFamily="2" charset="-78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773EC96-F2EF-4379-B3E3-4F4DD4C246EC}"/>
              </a:ext>
            </a:extLst>
          </p:cNvPr>
          <p:cNvSpPr txBox="1"/>
          <p:nvPr/>
        </p:nvSpPr>
        <p:spPr>
          <a:xfrm>
            <a:off x="5933842" y="2448953"/>
            <a:ext cx="189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rPr>
              <a:t>مقادیر </a:t>
            </a:r>
            <a:r>
              <a: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rPr>
              <a:t>RSS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F4B5F4-51D0-459B-8B51-BF1805AF4EE8}"/>
              </a:ext>
            </a:extLst>
          </p:cNvPr>
          <p:cNvGrpSpPr/>
          <p:nvPr/>
        </p:nvGrpSpPr>
        <p:grpSpPr>
          <a:xfrm>
            <a:off x="2974269" y="1602589"/>
            <a:ext cx="4898224" cy="640172"/>
            <a:chOff x="2974269" y="1602589"/>
            <a:chExt cx="4898224" cy="640172"/>
          </a:xfrm>
        </p:grpSpPr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7C174C27-BF29-444F-823A-AA210CAF1B07}"/>
                </a:ext>
              </a:extLst>
            </p:cNvPr>
            <p:cNvSpPr/>
            <p:nvPr/>
          </p:nvSpPr>
          <p:spPr>
            <a:xfrm>
              <a:off x="2974269" y="1602589"/>
              <a:ext cx="4872782" cy="616949"/>
            </a:xfrm>
            <a:prstGeom prst="roundRect">
              <a:avLst>
                <a:gd name="adj" fmla="val 13919"/>
              </a:avLst>
            </a:prstGeom>
            <a:solidFill>
              <a:srgbClr val="1025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>
                <a:latin typeface="+mj-lt"/>
                <a:cs typeface="0 Yagut" panose="00000400000000000000" pitchFamily="2" charset="-78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A1DE596-DD58-4DF4-B0A0-38F6D79109F9}"/>
                </a:ext>
              </a:extLst>
            </p:cNvPr>
            <p:cNvSpPr txBox="1"/>
            <p:nvPr/>
          </p:nvSpPr>
          <p:spPr>
            <a:xfrm>
              <a:off x="5979977" y="1623133"/>
              <a:ext cx="189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موقعیت دستگاه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7D9D53A-3BBB-4053-AD47-188640E030BE}"/>
                </a:ext>
              </a:extLst>
            </p:cNvPr>
            <p:cNvSpPr txBox="1"/>
            <p:nvPr/>
          </p:nvSpPr>
          <p:spPr>
            <a:xfrm>
              <a:off x="3557928" y="1965762"/>
              <a:ext cx="4140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طبقه – موقعیت بلوک اثر انگشت در راستای </a:t>
              </a:r>
              <a:r>
                <a:rPr lang="en-US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x</a:t>
              </a:r>
              <a:r>
                <a:rPr lang="fa-IR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 و </a:t>
              </a:r>
              <a:r>
                <a:rPr lang="en-US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y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5DE0B653-A09F-449A-9758-3AA0A6750F9E}"/>
              </a:ext>
            </a:extLst>
          </p:cNvPr>
          <p:cNvSpPr txBox="1"/>
          <p:nvPr/>
        </p:nvSpPr>
        <p:spPr>
          <a:xfrm>
            <a:off x="3642060" y="2781042"/>
            <a:ext cx="414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chemeClr val="bg1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172 نقطه دسترسی، 110- خارج از دسترس</a:t>
            </a:r>
            <a:endParaRPr lang="en-US" sz="1200" dirty="0">
              <a:solidFill>
                <a:schemeClr val="bg1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34D8DA-A6EF-4BB0-ABE7-33B89A293F77}"/>
              </a:ext>
            </a:extLst>
          </p:cNvPr>
          <p:cNvGrpSpPr/>
          <p:nvPr/>
        </p:nvGrpSpPr>
        <p:grpSpPr>
          <a:xfrm>
            <a:off x="2974269" y="3261748"/>
            <a:ext cx="4872782" cy="634626"/>
            <a:chOff x="2974269" y="3261748"/>
            <a:chExt cx="4872782" cy="634626"/>
          </a:xfrm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A6BC54EB-A986-49D2-AA5E-5EB35AC85D48}"/>
                </a:ext>
              </a:extLst>
            </p:cNvPr>
            <p:cNvSpPr/>
            <p:nvPr/>
          </p:nvSpPr>
          <p:spPr>
            <a:xfrm>
              <a:off x="2974269" y="3261748"/>
              <a:ext cx="4872782" cy="616949"/>
            </a:xfrm>
            <a:prstGeom prst="roundRect">
              <a:avLst>
                <a:gd name="adj" fmla="val 13919"/>
              </a:avLst>
            </a:prstGeom>
            <a:solidFill>
              <a:srgbClr val="1025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>
                <a:latin typeface="+mj-lt"/>
                <a:cs typeface="0 Yagut" panose="00000400000000000000" pitchFamily="2" charset="-78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FC1DA8A-FC3E-4EA0-A090-197A51595521}"/>
                </a:ext>
              </a:extLst>
            </p:cNvPr>
            <p:cNvSpPr txBox="1"/>
            <p:nvPr/>
          </p:nvSpPr>
          <p:spPr>
            <a:xfrm>
              <a:off x="4693920" y="3268549"/>
              <a:ext cx="3153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ویژگی‌های فیزیکی و محیطی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9267F77-C53E-43BF-8936-6F5E640A7907}"/>
                </a:ext>
              </a:extLst>
            </p:cNvPr>
            <p:cNvSpPr txBox="1"/>
            <p:nvPr/>
          </p:nvSpPr>
          <p:spPr>
            <a:xfrm>
              <a:off x="3321943" y="3619375"/>
              <a:ext cx="448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حضور یا عدم حضور انسان، باز و بسته بودن درها، دستگاه‌های مختلف</a:t>
              </a:r>
              <a:endParaRPr lang="en-US" sz="1200" dirty="0">
                <a:solidFill>
                  <a:schemeClr val="bg1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3319D97-8BDC-45B6-8051-5B34497758C3}"/>
              </a:ext>
            </a:extLst>
          </p:cNvPr>
          <p:cNvGrpSpPr/>
          <p:nvPr/>
        </p:nvGrpSpPr>
        <p:grpSpPr>
          <a:xfrm>
            <a:off x="8763215" y="2767224"/>
            <a:ext cx="118500" cy="634539"/>
            <a:chOff x="8635891" y="971644"/>
            <a:chExt cx="118500" cy="63453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5025183D-A224-47D6-99AE-836113F7801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583477BD-8FA4-4324-8B01-EB51CFFC3C3B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7724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85" grpId="0"/>
      <p:bldP spid="1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109446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23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3318162" y="167208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8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تجزیه و تحلیل مجموعه دادگان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2955" y="224408"/>
            <a:ext cx="2971481" cy="509674"/>
          </a:xfrm>
        </p:spPr>
        <p:txBody>
          <a:bodyPr/>
          <a:lstStyle/>
          <a:p>
            <a:r>
              <a:rPr lang="fa-IR" dirty="0"/>
              <a:t>3 طبقه در دانشگاه جوادپور</a:t>
            </a:r>
            <a:endParaRPr lang="en-001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B8D93C3C-5604-4BFA-8947-68964156029B}"/>
              </a:ext>
            </a:extLst>
          </p:cNvPr>
          <p:cNvSpPr/>
          <p:nvPr/>
        </p:nvSpPr>
        <p:spPr>
          <a:xfrm rot="5400000" flipH="1">
            <a:off x="4837776" y="-2715701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0C8C19-8F9F-4AB2-A665-C807E500AF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1122" y="726860"/>
            <a:ext cx="5654733" cy="1907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28F154-3F25-4DA6-B72E-D55203620F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8455" y="2731110"/>
            <a:ext cx="5934075" cy="186740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02F7FA8-2356-48AA-9AE6-6054A02ADBBD}"/>
              </a:ext>
            </a:extLst>
          </p:cNvPr>
          <p:cNvSpPr txBox="1"/>
          <p:nvPr/>
        </p:nvSpPr>
        <p:spPr>
          <a:xfrm>
            <a:off x="6954346" y="1455608"/>
            <a:ext cx="151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هیستوگرام مقادیر </a:t>
            </a:r>
            <a:endParaRPr lang="en-US" sz="12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  <a:p>
            <a:pPr algn="ctr" rtl="1"/>
            <a:r>
              <a: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RSSI</a:t>
            </a:r>
            <a:r>
              <a: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 برای هر </a:t>
            </a:r>
            <a:r>
              <a: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AP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9E3EC9-31D5-40EE-9F91-CF38A730F795}"/>
              </a:ext>
            </a:extLst>
          </p:cNvPr>
          <p:cNvSpPr txBox="1"/>
          <p:nvPr/>
        </p:nvSpPr>
        <p:spPr>
          <a:xfrm>
            <a:off x="6978646" y="3423165"/>
            <a:ext cx="151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نقشه توزیع مقادیر </a:t>
            </a:r>
            <a:endParaRPr lang="en-US" sz="1200" dirty="0">
              <a:solidFill>
                <a:srgbClr val="AE2B6D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  <a:p>
            <a:pPr algn="ctr" rtl="1"/>
            <a:r>
              <a:rPr lang="en-US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RSSI</a:t>
            </a:r>
            <a:r>
              <a:rPr lang="fa-IR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 برای هر </a:t>
            </a:r>
            <a:r>
              <a:rPr lang="en-US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AP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1EB17407-BF2E-4F3D-B11D-17F1FC9BF5AB}"/>
              </a:ext>
            </a:extLst>
          </p:cNvPr>
          <p:cNvSpPr/>
          <p:nvPr/>
        </p:nvSpPr>
        <p:spPr>
          <a:xfrm rot="5400000">
            <a:off x="7679483" y="1594491"/>
            <a:ext cx="74435" cy="720000"/>
          </a:xfrm>
          <a:prstGeom prst="roundRect">
            <a:avLst>
              <a:gd name="adj" fmla="val 50000"/>
            </a:avLst>
          </a:prstGeom>
          <a:solidFill>
            <a:srgbClr val="AE2B6D"/>
          </a:solidFill>
          <a:ln>
            <a:solidFill>
              <a:srgbClr val="AE2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1C28236-29AB-481E-9206-1FEA531D1101}"/>
              </a:ext>
            </a:extLst>
          </p:cNvPr>
          <p:cNvCxnSpPr>
            <a:cxnSpLocks/>
            <a:stCxn id="119" idx="3"/>
          </p:cNvCxnSpPr>
          <p:nvPr/>
        </p:nvCxnSpPr>
        <p:spPr>
          <a:xfrm rot="5400000">
            <a:off x="7543021" y="2165278"/>
            <a:ext cx="347249" cy="109"/>
          </a:xfrm>
          <a:prstGeom prst="line">
            <a:avLst/>
          </a:prstGeom>
          <a:ln>
            <a:solidFill>
              <a:srgbClr val="AE2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9B30DD3-44B5-4496-8A96-23350C697828}"/>
              </a:ext>
            </a:extLst>
          </p:cNvPr>
          <p:cNvSpPr/>
          <p:nvPr/>
        </p:nvSpPr>
        <p:spPr>
          <a:xfrm>
            <a:off x="7657957" y="2286883"/>
            <a:ext cx="117742" cy="117742"/>
          </a:xfrm>
          <a:prstGeom prst="ellipse">
            <a:avLst/>
          </a:prstGeom>
          <a:solidFill>
            <a:srgbClr val="AE2B6D"/>
          </a:solidFill>
          <a:ln>
            <a:solidFill>
              <a:srgbClr val="AE2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FCB442-26AE-42FE-9B82-FDF9EC9CBD9C}"/>
              </a:ext>
            </a:extLst>
          </p:cNvPr>
          <p:cNvGrpSpPr/>
          <p:nvPr/>
        </p:nvGrpSpPr>
        <p:grpSpPr>
          <a:xfrm rot="10800000">
            <a:off x="7353504" y="2900437"/>
            <a:ext cx="720000" cy="487352"/>
            <a:chOff x="7509101" y="2069673"/>
            <a:chExt cx="720000" cy="487352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84D5CF8-A522-46DE-ADA6-CBEA2E712C47}"/>
                </a:ext>
              </a:extLst>
            </p:cNvPr>
            <p:cNvSpPr/>
            <p:nvPr/>
          </p:nvSpPr>
          <p:spPr>
            <a:xfrm rot="5400000">
              <a:off x="7831883" y="1746891"/>
              <a:ext cx="74435" cy="720000"/>
            </a:xfrm>
            <a:prstGeom prst="roundRect">
              <a:avLst>
                <a:gd name="adj" fmla="val 50000"/>
              </a:avLst>
            </a:prstGeom>
            <a:solidFill>
              <a:srgbClr val="363062"/>
            </a:solidFill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1FD906A-77E9-42D4-AD6E-1ECA2C675778}"/>
                </a:ext>
              </a:extLst>
            </p:cNvPr>
            <p:cNvCxnSpPr>
              <a:cxnSpLocks/>
              <a:stCxn id="121" idx="3"/>
            </p:cNvCxnSpPr>
            <p:nvPr/>
          </p:nvCxnSpPr>
          <p:spPr>
            <a:xfrm rot="5400000">
              <a:off x="7695421" y="2317678"/>
              <a:ext cx="347249" cy="109"/>
            </a:xfrm>
            <a:prstGeom prst="line">
              <a:avLst/>
            </a:prstGeom>
            <a:ln>
              <a:solidFill>
                <a:srgbClr val="3630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49A2C47-74A6-4A4D-8D48-3A1B7DE1F74B}"/>
                </a:ext>
              </a:extLst>
            </p:cNvPr>
            <p:cNvSpPr/>
            <p:nvPr/>
          </p:nvSpPr>
          <p:spPr>
            <a:xfrm>
              <a:off x="7800832" y="2439283"/>
              <a:ext cx="117742" cy="117742"/>
            </a:xfrm>
            <a:prstGeom prst="ellipse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FF216E-36B5-4405-BFBF-10C7AD83F052}"/>
              </a:ext>
            </a:extLst>
          </p:cNvPr>
          <p:cNvGrpSpPr/>
          <p:nvPr/>
        </p:nvGrpSpPr>
        <p:grpSpPr>
          <a:xfrm>
            <a:off x="8763215" y="2881524"/>
            <a:ext cx="118500" cy="634539"/>
            <a:chOff x="8635891" y="971644"/>
            <a:chExt cx="118500" cy="634539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1099F3F4-1093-4BF3-8F8B-B579784C75D4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23208B19-8E60-4B19-ABCE-9BA6B9731750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3382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3770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24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115098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نتایج الگوریتم‌های گروهی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15801"/>
            <a:ext cx="2971481" cy="509674"/>
          </a:xfrm>
        </p:spPr>
        <p:txBody>
          <a:bodyPr/>
          <a:lstStyle/>
          <a:p>
            <a:r>
              <a:rPr lang="fa-IR" dirty="0"/>
              <a:t>حداکثر عمق ثابت</a:t>
            </a:r>
            <a:endParaRPr lang="en-00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B75610-DE24-46EB-B162-B198C50CF591}"/>
              </a:ext>
            </a:extLst>
          </p:cNvPr>
          <p:cNvSpPr txBox="1"/>
          <p:nvPr/>
        </p:nvSpPr>
        <p:spPr>
          <a:xfrm>
            <a:off x="6137447" y="1640802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Random Forest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D6E3F6-4A44-4AC6-924A-AEE2BC38111B}"/>
              </a:ext>
            </a:extLst>
          </p:cNvPr>
          <p:cNvSpPr txBox="1"/>
          <p:nvPr/>
        </p:nvSpPr>
        <p:spPr>
          <a:xfrm>
            <a:off x="5905637" y="2526929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EB344E-04A7-4F53-BBEC-9C8DC4EA66C9}"/>
              </a:ext>
            </a:extLst>
          </p:cNvPr>
          <p:cNvSpPr txBox="1"/>
          <p:nvPr/>
        </p:nvSpPr>
        <p:spPr>
          <a:xfrm>
            <a:off x="5905636" y="3747232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XGBoost</a:t>
            </a:r>
            <a:endParaRPr lang="en-US" sz="2000" dirty="0">
              <a:solidFill>
                <a:srgbClr val="B02A6D"/>
              </a:solidFill>
              <a:latin typeface="Kalameh Black" pitchFamily="2" charset="-78"/>
              <a:cs typeface="Kalameh Black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B535D-3A69-4F79-A5BE-923FB5AC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71" y="2034404"/>
            <a:ext cx="4435882" cy="1202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99BE24-8BB9-4DFC-ADD5-11DC4830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63" y="3309837"/>
            <a:ext cx="4301574" cy="12075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04BB77-F536-451E-A93D-A5E022BA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628" y="709973"/>
            <a:ext cx="4762311" cy="129259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92B295C4-E0F4-4157-B54C-63F44A2A2D2A}"/>
              </a:ext>
            </a:extLst>
          </p:cNvPr>
          <p:cNvGrpSpPr/>
          <p:nvPr/>
        </p:nvGrpSpPr>
        <p:grpSpPr>
          <a:xfrm>
            <a:off x="8763215" y="2995824"/>
            <a:ext cx="118500" cy="634539"/>
            <a:chOff x="8635891" y="971644"/>
            <a:chExt cx="118500" cy="634539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AD004DB-35C2-47B0-B630-1D241BBB001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A8E4B92-F04A-417A-9B1F-1971E160FFD1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490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46914E-7 L 0.10729 0.2157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07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69136E-6 L -0.27378 -0.1317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66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6914E-6 L 0.08941 -0.253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2" y="-1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25313 -0.2746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-13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01077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25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نتایج الگوریتم‌های گروهی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/>
          <a:lstStyle/>
          <a:p>
            <a:r>
              <a:rPr lang="fa-IR" dirty="0"/>
              <a:t>تعداد درختان ثابت (40 درخت)</a:t>
            </a:r>
            <a:endParaRPr lang="en-00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B75610-DE24-46EB-B162-B198C50CF591}"/>
              </a:ext>
            </a:extLst>
          </p:cNvPr>
          <p:cNvSpPr txBox="1"/>
          <p:nvPr/>
        </p:nvSpPr>
        <p:spPr>
          <a:xfrm>
            <a:off x="6021541" y="1396268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Random Forest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D6E3F6-4A44-4AC6-924A-AEE2BC38111B}"/>
              </a:ext>
            </a:extLst>
          </p:cNvPr>
          <p:cNvSpPr txBox="1"/>
          <p:nvPr/>
        </p:nvSpPr>
        <p:spPr>
          <a:xfrm>
            <a:off x="5905637" y="2526929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EB344E-04A7-4F53-BBEC-9C8DC4EA66C9}"/>
              </a:ext>
            </a:extLst>
          </p:cNvPr>
          <p:cNvSpPr txBox="1"/>
          <p:nvPr/>
        </p:nvSpPr>
        <p:spPr>
          <a:xfrm>
            <a:off x="5905636" y="3747232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XGBoost</a:t>
            </a:r>
            <a:endParaRPr lang="en-US" sz="2000" dirty="0">
              <a:solidFill>
                <a:srgbClr val="B02A6D"/>
              </a:solidFill>
              <a:latin typeface="Kalameh Black" pitchFamily="2" charset="-78"/>
              <a:cs typeface="Kalameh Black" pitchFamily="2" charset="-78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8EBA5-EA54-4F98-BD4B-3FACBAE71C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8455" y="3424472"/>
            <a:ext cx="4275801" cy="118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8D197-184D-492E-A1CA-E4424097ED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1167" y="2247855"/>
            <a:ext cx="4233088" cy="1173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56F2E-DFAF-4BD2-8CF7-1AE89C99A0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1168" y="772780"/>
            <a:ext cx="4654468" cy="1274345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D46DE704-2571-4672-8F14-9F394CFAB298}"/>
              </a:ext>
            </a:extLst>
          </p:cNvPr>
          <p:cNvGrpSpPr/>
          <p:nvPr/>
        </p:nvGrpSpPr>
        <p:grpSpPr>
          <a:xfrm>
            <a:off x="8763215" y="3110124"/>
            <a:ext cx="118500" cy="634539"/>
            <a:chOff x="8635891" y="971644"/>
            <a:chExt cx="118500" cy="634539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E854C892-DA39-40F7-8B76-60D1F5C6A3B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2DDA3426-0395-4FA5-A2A1-EC5E5234277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5382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82716E-6 L -0.26024 -0.1166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-58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25313 -0.274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-1373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0.12639 0.2188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109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19753E-6 L 0.14028 -0.2737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-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26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نتایج کاهش ابعاد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/>
          <a:lstStyle/>
          <a:p>
            <a:r>
              <a:rPr lang="fa-IR" dirty="0"/>
              <a:t>پیاده‌سازی </a:t>
            </a:r>
            <a:r>
              <a:rPr lang="en-US" dirty="0"/>
              <a:t>PCA</a:t>
            </a:r>
            <a:r>
              <a:rPr lang="fa-IR" dirty="0"/>
              <a:t> با مرتبه 10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8A4AFE-89E9-49B0-8141-315E0A473289}"/>
              </a:ext>
            </a:extLst>
          </p:cNvPr>
          <p:cNvGrpSpPr/>
          <p:nvPr/>
        </p:nvGrpSpPr>
        <p:grpSpPr>
          <a:xfrm>
            <a:off x="1423888" y="3181390"/>
            <a:ext cx="2263647" cy="1232429"/>
            <a:chOff x="1423887" y="3181389"/>
            <a:chExt cx="2541031" cy="138344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92BFB34-EECA-4C2A-A059-14EE09CA9A22}"/>
                </a:ext>
              </a:extLst>
            </p:cNvPr>
            <p:cNvSpPr/>
            <p:nvPr/>
          </p:nvSpPr>
          <p:spPr>
            <a:xfrm>
              <a:off x="1423887" y="3181389"/>
              <a:ext cx="2160000" cy="1099355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D81727-F947-41C9-92C6-4536B92FB0F5}"/>
                </a:ext>
              </a:extLst>
            </p:cNvPr>
            <p:cNvSpPr/>
            <p:nvPr/>
          </p:nvSpPr>
          <p:spPr>
            <a:xfrm>
              <a:off x="1603887" y="3370914"/>
              <a:ext cx="1800000" cy="919355"/>
            </a:xfrm>
            <a:custGeom>
              <a:avLst/>
              <a:gdLst>
                <a:gd name="connsiteX0" fmla="*/ 900000 w 1800000"/>
                <a:gd name="connsiteY0" fmla="*/ 0 h 919355"/>
                <a:gd name="connsiteX1" fmla="*/ 1800000 w 1800000"/>
                <a:gd name="connsiteY1" fmla="*/ 900000 h 919355"/>
                <a:gd name="connsiteX2" fmla="*/ 1798049 w 1800000"/>
                <a:gd name="connsiteY2" fmla="*/ 919355 h 919355"/>
                <a:gd name="connsiteX3" fmla="*/ 1951 w 1800000"/>
                <a:gd name="connsiteY3" fmla="*/ 919355 h 919355"/>
                <a:gd name="connsiteX4" fmla="*/ 0 w 1800000"/>
                <a:gd name="connsiteY4" fmla="*/ 900000 h 919355"/>
                <a:gd name="connsiteX5" fmla="*/ 900000 w 1800000"/>
                <a:gd name="connsiteY5" fmla="*/ 0 h 9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919355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lnTo>
                    <a:pt x="1798049" y="919355"/>
                  </a:lnTo>
                  <a:lnTo>
                    <a:pt x="1951" y="919355"/>
                  </a:lnTo>
                  <a:lnTo>
                    <a:pt x="0" y="900000"/>
                  </a:ln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A02D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85FDE08-37FD-47EA-92F0-B666D29A1994}"/>
                </a:ext>
              </a:extLst>
            </p:cNvPr>
            <p:cNvSpPr/>
            <p:nvPr/>
          </p:nvSpPr>
          <p:spPr>
            <a:xfrm>
              <a:off x="1783887" y="3550914"/>
              <a:ext cx="1440000" cy="739355"/>
            </a:xfrm>
            <a:custGeom>
              <a:avLst/>
              <a:gdLst>
                <a:gd name="connsiteX0" fmla="*/ 720000 w 1440000"/>
                <a:gd name="connsiteY0" fmla="*/ 0 h 739355"/>
                <a:gd name="connsiteX1" fmla="*/ 1440000 w 1440000"/>
                <a:gd name="connsiteY1" fmla="*/ 720000 h 739355"/>
                <a:gd name="connsiteX2" fmla="*/ 1438049 w 1440000"/>
                <a:gd name="connsiteY2" fmla="*/ 739355 h 739355"/>
                <a:gd name="connsiteX3" fmla="*/ 1951 w 1440000"/>
                <a:gd name="connsiteY3" fmla="*/ 739355 h 739355"/>
                <a:gd name="connsiteX4" fmla="*/ 0 w 1440000"/>
                <a:gd name="connsiteY4" fmla="*/ 720000 h 739355"/>
                <a:gd name="connsiteX5" fmla="*/ 720000 w 1440000"/>
                <a:gd name="connsiteY5" fmla="*/ 0 h 73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0000" h="739355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1438049" y="739355"/>
                  </a:lnTo>
                  <a:lnTo>
                    <a:pt x="1951" y="739355"/>
                  </a:ln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242954D-D748-4E5D-A065-1343CF4C80D8}"/>
                </a:ext>
              </a:extLst>
            </p:cNvPr>
            <p:cNvSpPr/>
            <p:nvPr/>
          </p:nvSpPr>
          <p:spPr>
            <a:xfrm>
              <a:off x="1963887" y="3730914"/>
              <a:ext cx="1080000" cy="55935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381C192-DEF8-422B-B3B0-3698EE3880E8}"/>
                </a:ext>
              </a:extLst>
            </p:cNvPr>
            <p:cNvSpPr/>
            <p:nvPr/>
          </p:nvSpPr>
          <p:spPr>
            <a:xfrm>
              <a:off x="2143887" y="3910914"/>
              <a:ext cx="720000" cy="379355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55E5BA6-A303-40C1-8F88-2C739486A0B3}"/>
                </a:ext>
              </a:extLst>
            </p:cNvPr>
            <p:cNvSpPr txBox="1"/>
            <p:nvPr/>
          </p:nvSpPr>
          <p:spPr>
            <a:xfrm rot="16654309">
              <a:off x="1719408" y="40918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E1BCAB9-0636-421B-9B99-F8A5FEF740EB}"/>
                </a:ext>
              </a:extLst>
            </p:cNvPr>
            <p:cNvSpPr txBox="1"/>
            <p:nvPr/>
          </p:nvSpPr>
          <p:spPr>
            <a:xfrm rot="16654309">
              <a:off x="1556333" y="399662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Recall</a:t>
              </a:r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4494D8F-AD84-4DBF-8803-A5493205E998}"/>
                </a:ext>
              </a:extLst>
            </p:cNvPr>
            <p:cNvSpPr txBox="1"/>
            <p:nvPr/>
          </p:nvSpPr>
          <p:spPr>
            <a:xfrm rot="16793236">
              <a:off x="1196729" y="3888901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67C4056-E41B-4E45-A963-6C2520482410}"/>
                </a:ext>
              </a:extLst>
            </p:cNvPr>
            <p:cNvSpPr txBox="1"/>
            <p:nvPr/>
          </p:nvSpPr>
          <p:spPr>
            <a:xfrm rot="17271387">
              <a:off x="1384536" y="38922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2490E43-6453-4D83-BE8F-393F0D33ABE5}"/>
                </a:ext>
              </a:extLst>
            </p:cNvPr>
            <p:cNvSpPr txBox="1"/>
            <p:nvPr/>
          </p:nvSpPr>
          <p:spPr>
            <a:xfrm rot="4602943">
              <a:off x="3072748" y="38256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94.68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87447DD-16C8-46EC-8765-66FF28B38FBC}"/>
                </a:ext>
              </a:extLst>
            </p:cNvPr>
            <p:cNvSpPr txBox="1"/>
            <p:nvPr/>
          </p:nvSpPr>
          <p:spPr>
            <a:xfrm rot="4304595">
              <a:off x="2887997" y="388846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95.49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1D8CA05-8A9D-4A9A-9840-775386504AD5}"/>
                </a:ext>
              </a:extLst>
            </p:cNvPr>
            <p:cNvSpPr txBox="1"/>
            <p:nvPr/>
          </p:nvSpPr>
          <p:spPr>
            <a:xfrm rot="3934840">
              <a:off x="2696126" y="39080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95.49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8A5EAC9-A4F9-431C-9C74-5984C1C4BE5F}"/>
                </a:ext>
              </a:extLst>
            </p:cNvPr>
            <p:cNvSpPr txBox="1"/>
            <p:nvPr/>
          </p:nvSpPr>
          <p:spPr>
            <a:xfrm rot="3860262">
              <a:off x="2506236" y="393506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94.83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57EC78C-36F9-404B-8081-408EA6DF5EB7}"/>
                </a:ext>
              </a:extLst>
            </p:cNvPr>
            <p:cNvSpPr/>
            <p:nvPr/>
          </p:nvSpPr>
          <p:spPr>
            <a:xfrm>
              <a:off x="2428480" y="4043961"/>
              <a:ext cx="1536438" cy="25576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3A82422-8C16-4D23-A175-1C00B78FEFA8}"/>
              </a:ext>
            </a:extLst>
          </p:cNvPr>
          <p:cNvGrpSpPr/>
          <p:nvPr/>
        </p:nvGrpSpPr>
        <p:grpSpPr>
          <a:xfrm>
            <a:off x="3772344" y="3131697"/>
            <a:ext cx="2016808" cy="1232429"/>
            <a:chOff x="1423887" y="3181389"/>
            <a:chExt cx="2263944" cy="1383449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E787422E-74D1-49C4-B12F-5CD7266071E4}"/>
                </a:ext>
              </a:extLst>
            </p:cNvPr>
            <p:cNvSpPr/>
            <p:nvPr/>
          </p:nvSpPr>
          <p:spPr>
            <a:xfrm>
              <a:off x="1423887" y="3181389"/>
              <a:ext cx="2160000" cy="1099355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6BDA829-CD6E-4B47-97FE-2E934D9756B5}"/>
                </a:ext>
              </a:extLst>
            </p:cNvPr>
            <p:cNvSpPr/>
            <p:nvPr/>
          </p:nvSpPr>
          <p:spPr>
            <a:xfrm>
              <a:off x="1603887" y="3370914"/>
              <a:ext cx="1800000" cy="919355"/>
            </a:xfrm>
            <a:custGeom>
              <a:avLst/>
              <a:gdLst>
                <a:gd name="connsiteX0" fmla="*/ 900000 w 1800000"/>
                <a:gd name="connsiteY0" fmla="*/ 0 h 919355"/>
                <a:gd name="connsiteX1" fmla="*/ 1800000 w 1800000"/>
                <a:gd name="connsiteY1" fmla="*/ 900000 h 919355"/>
                <a:gd name="connsiteX2" fmla="*/ 1798049 w 1800000"/>
                <a:gd name="connsiteY2" fmla="*/ 919355 h 919355"/>
                <a:gd name="connsiteX3" fmla="*/ 1951 w 1800000"/>
                <a:gd name="connsiteY3" fmla="*/ 919355 h 919355"/>
                <a:gd name="connsiteX4" fmla="*/ 0 w 1800000"/>
                <a:gd name="connsiteY4" fmla="*/ 900000 h 919355"/>
                <a:gd name="connsiteX5" fmla="*/ 900000 w 1800000"/>
                <a:gd name="connsiteY5" fmla="*/ 0 h 9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919355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lnTo>
                    <a:pt x="1798049" y="919355"/>
                  </a:lnTo>
                  <a:lnTo>
                    <a:pt x="1951" y="919355"/>
                  </a:lnTo>
                  <a:lnTo>
                    <a:pt x="0" y="900000"/>
                  </a:ln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A02D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BBFC2A6-B25D-464F-B790-ABFDC4CF8772}"/>
                </a:ext>
              </a:extLst>
            </p:cNvPr>
            <p:cNvSpPr/>
            <p:nvPr/>
          </p:nvSpPr>
          <p:spPr>
            <a:xfrm>
              <a:off x="1783887" y="3550914"/>
              <a:ext cx="1440000" cy="739355"/>
            </a:xfrm>
            <a:custGeom>
              <a:avLst/>
              <a:gdLst>
                <a:gd name="connsiteX0" fmla="*/ 720000 w 1440000"/>
                <a:gd name="connsiteY0" fmla="*/ 0 h 739355"/>
                <a:gd name="connsiteX1" fmla="*/ 1440000 w 1440000"/>
                <a:gd name="connsiteY1" fmla="*/ 720000 h 739355"/>
                <a:gd name="connsiteX2" fmla="*/ 1438049 w 1440000"/>
                <a:gd name="connsiteY2" fmla="*/ 739355 h 739355"/>
                <a:gd name="connsiteX3" fmla="*/ 1951 w 1440000"/>
                <a:gd name="connsiteY3" fmla="*/ 739355 h 739355"/>
                <a:gd name="connsiteX4" fmla="*/ 0 w 1440000"/>
                <a:gd name="connsiteY4" fmla="*/ 720000 h 739355"/>
                <a:gd name="connsiteX5" fmla="*/ 720000 w 1440000"/>
                <a:gd name="connsiteY5" fmla="*/ 0 h 73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0000" h="739355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1438049" y="739355"/>
                  </a:lnTo>
                  <a:lnTo>
                    <a:pt x="1951" y="739355"/>
                  </a:ln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80BE23E-6E76-455B-873F-2C21C5B5E5F8}"/>
                </a:ext>
              </a:extLst>
            </p:cNvPr>
            <p:cNvSpPr/>
            <p:nvPr/>
          </p:nvSpPr>
          <p:spPr>
            <a:xfrm>
              <a:off x="1963887" y="3730914"/>
              <a:ext cx="1080000" cy="55935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8279D88-1D19-4276-9442-55F877199E0D}"/>
                </a:ext>
              </a:extLst>
            </p:cNvPr>
            <p:cNvSpPr/>
            <p:nvPr/>
          </p:nvSpPr>
          <p:spPr>
            <a:xfrm>
              <a:off x="2143887" y="3910914"/>
              <a:ext cx="720000" cy="379355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56941C4-475C-424C-946E-162B357FE933}"/>
                </a:ext>
              </a:extLst>
            </p:cNvPr>
            <p:cNvSpPr txBox="1"/>
            <p:nvPr/>
          </p:nvSpPr>
          <p:spPr>
            <a:xfrm rot="16654309">
              <a:off x="1719408" y="40918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DE11487D-CC6E-4F4B-8542-0692D93A11AE}"/>
                </a:ext>
              </a:extLst>
            </p:cNvPr>
            <p:cNvSpPr txBox="1"/>
            <p:nvPr/>
          </p:nvSpPr>
          <p:spPr>
            <a:xfrm rot="16654309">
              <a:off x="1556333" y="399662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8EF3102-219F-4077-A07B-256763DA23FF}"/>
                </a:ext>
              </a:extLst>
            </p:cNvPr>
            <p:cNvSpPr txBox="1"/>
            <p:nvPr/>
          </p:nvSpPr>
          <p:spPr>
            <a:xfrm rot="16793236">
              <a:off x="1196728" y="3888901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F198B794-BAA5-48DD-BDFB-55A2E9D3B434}"/>
                </a:ext>
              </a:extLst>
            </p:cNvPr>
            <p:cNvSpPr txBox="1"/>
            <p:nvPr/>
          </p:nvSpPr>
          <p:spPr>
            <a:xfrm rot="16998236">
              <a:off x="1384536" y="38922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5FF02EC5-1CBB-4C47-B531-EC2F02C14229}"/>
                </a:ext>
              </a:extLst>
            </p:cNvPr>
            <p:cNvSpPr txBox="1"/>
            <p:nvPr/>
          </p:nvSpPr>
          <p:spPr>
            <a:xfrm rot="4602943">
              <a:off x="3029706" y="373774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91.38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AF38335-352C-4BDE-96E6-78406196AEA4}"/>
                </a:ext>
              </a:extLst>
            </p:cNvPr>
            <p:cNvSpPr txBox="1"/>
            <p:nvPr/>
          </p:nvSpPr>
          <p:spPr>
            <a:xfrm rot="4304595">
              <a:off x="2834464" y="378107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92.54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56800FF-9E90-4B29-86FE-C9F015A85D59}"/>
                </a:ext>
              </a:extLst>
            </p:cNvPr>
            <p:cNvSpPr txBox="1"/>
            <p:nvPr/>
          </p:nvSpPr>
          <p:spPr>
            <a:xfrm rot="3934840">
              <a:off x="2654822" y="384214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91.37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596E6335-959B-4597-B217-6E4829DBC485}"/>
                </a:ext>
              </a:extLst>
            </p:cNvPr>
            <p:cNvSpPr txBox="1"/>
            <p:nvPr/>
          </p:nvSpPr>
          <p:spPr>
            <a:xfrm rot="3860262">
              <a:off x="2494322" y="3898651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91.27</a:t>
              </a:r>
            </a:p>
          </p:txBody>
        </p:sp>
        <p:sp>
          <p:nvSpPr>
            <p:cNvPr id="260" name="Isosceles Triangle 259">
              <a:extLst>
                <a:ext uri="{FF2B5EF4-FFF2-40B4-BE49-F238E27FC236}">
                  <a16:creationId xmlns:a16="http://schemas.microsoft.com/office/drawing/2014/main" id="{32A73005-6D16-4D97-AAD7-45F75F5BF247}"/>
                </a:ext>
              </a:extLst>
            </p:cNvPr>
            <p:cNvSpPr/>
            <p:nvPr/>
          </p:nvSpPr>
          <p:spPr>
            <a:xfrm>
              <a:off x="2428480" y="3966697"/>
              <a:ext cx="1259351" cy="333028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DB5433F-051B-4F22-B958-1566A6618F6E}"/>
              </a:ext>
            </a:extLst>
          </p:cNvPr>
          <p:cNvGrpSpPr/>
          <p:nvPr/>
        </p:nvGrpSpPr>
        <p:grpSpPr>
          <a:xfrm>
            <a:off x="6056829" y="3082665"/>
            <a:ext cx="2321840" cy="1232429"/>
            <a:chOff x="1423887" y="3181389"/>
            <a:chExt cx="2606355" cy="1383449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D527019-D3C2-425B-B06F-118DB6B918E1}"/>
                </a:ext>
              </a:extLst>
            </p:cNvPr>
            <p:cNvSpPr/>
            <p:nvPr/>
          </p:nvSpPr>
          <p:spPr>
            <a:xfrm>
              <a:off x="1423887" y="3181389"/>
              <a:ext cx="2160000" cy="1099355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C99E493-71E3-4928-B965-3EE2022A7E25}"/>
                </a:ext>
              </a:extLst>
            </p:cNvPr>
            <p:cNvSpPr/>
            <p:nvPr/>
          </p:nvSpPr>
          <p:spPr>
            <a:xfrm>
              <a:off x="1603887" y="3370914"/>
              <a:ext cx="1800000" cy="919355"/>
            </a:xfrm>
            <a:custGeom>
              <a:avLst/>
              <a:gdLst>
                <a:gd name="connsiteX0" fmla="*/ 900000 w 1800000"/>
                <a:gd name="connsiteY0" fmla="*/ 0 h 919355"/>
                <a:gd name="connsiteX1" fmla="*/ 1800000 w 1800000"/>
                <a:gd name="connsiteY1" fmla="*/ 900000 h 919355"/>
                <a:gd name="connsiteX2" fmla="*/ 1798049 w 1800000"/>
                <a:gd name="connsiteY2" fmla="*/ 919355 h 919355"/>
                <a:gd name="connsiteX3" fmla="*/ 1951 w 1800000"/>
                <a:gd name="connsiteY3" fmla="*/ 919355 h 919355"/>
                <a:gd name="connsiteX4" fmla="*/ 0 w 1800000"/>
                <a:gd name="connsiteY4" fmla="*/ 900000 h 919355"/>
                <a:gd name="connsiteX5" fmla="*/ 900000 w 1800000"/>
                <a:gd name="connsiteY5" fmla="*/ 0 h 9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919355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lnTo>
                    <a:pt x="1798049" y="919355"/>
                  </a:lnTo>
                  <a:lnTo>
                    <a:pt x="1951" y="919355"/>
                  </a:lnTo>
                  <a:lnTo>
                    <a:pt x="0" y="900000"/>
                  </a:ln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A02D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E27E127-26C1-4131-9431-8F64A7416DCF}"/>
                </a:ext>
              </a:extLst>
            </p:cNvPr>
            <p:cNvSpPr/>
            <p:nvPr/>
          </p:nvSpPr>
          <p:spPr>
            <a:xfrm>
              <a:off x="1783887" y="3550914"/>
              <a:ext cx="1440000" cy="739355"/>
            </a:xfrm>
            <a:custGeom>
              <a:avLst/>
              <a:gdLst>
                <a:gd name="connsiteX0" fmla="*/ 720000 w 1440000"/>
                <a:gd name="connsiteY0" fmla="*/ 0 h 739355"/>
                <a:gd name="connsiteX1" fmla="*/ 1440000 w 1440000"/>
                <a:gd name="connsiteY1" fmla="*/ 720000 h 739355"/>
                <a:gd name="connsiteX2" fmla="*/ 1438049 w 1440000"/>
                <a:gd name="connsiteY2" fmla="*/ 739355 h 739355"/>
                <a:gd name="connsiteX3" fmla="*/ 1951 w 1440000"/>
                <a:gd name="connsiteY3" fmla="*/ 739355 h 739355"/>
                <a:gd name="connsiteX4" fmla="*/ 0 w 1440000"/>
                <a:gd name="connsiteY4" fmla="*/ 720000 h 739355"/>
                <a:gd name="connsiteX5" fmla="*/ 720000 w 1440000"/>
                <a:gd name="connsiteY5" fmla="*/ 0 h 73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0000" h="739355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1438049" y="739355"/>
                  </a:lnTo>
                  <a:lnTo>
                    <a:pt x="1951" y="739355"/>
                  </a:ln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0CFF65B7-5D76-4310-8724-8C14E3298581}"/>
                </a:ext>
              </a:extLst>
            </p:cNvPr>
            <p:cNvSpPr/>
            <p:nvPr/>
          </p:nvSpPr>
          <p:spPr>
            <a:xfrm>
              <a:off x="1963887" y="3730914"/>
              <a:ext cx="1080000" cy="55935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AB6BAEE-88E0-4563-A7FC-CACDB2077C2D}"/>
                </a:ext>
              </a:extLst>
            </p:cNvPr>
            <p:cNvSpPr/>
            <p:nvPr/>
          </p:nvSpPr>
          <p:spPr>
            <a:xfrm>
              <a:off x="2143887" y="3910914"/>
              <a:ext cx="720000" cy="379355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B15935B-7C97-433E-B92B-EEA5F7309EDF}"/>
                </a:ext>
              </a:extLst>
            </p:cNvPr>
            <p:cNvSpPr txBox="1"/>
            <p:nvPr/>
          </p:nvSpPr>
          <p:spPr>
            <a:xfrm rot="16654309">
              <a:off x="1719408" y="40918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FBAFD24-8585-4B54-BC5B-684B2EF03A07}"/>
                </a:ext>
              </a:extLst>
            </p:cNvPr>
            <p:cNvSpPr txBox="1"/>
            <p:nvPr/>
          </p:nvSpPr>
          <p:spPr>
            <a:xfrm rot="16654309">
              <a:off x="1556333" y="399662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Recall</a:t>
              </a:r>
              <a:endParaRPr lang="en-US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E88A898-B24F-458D-8B30-8AB9B13A6D6E}"/>
                </a:ext>
              </a:extLst>
            </p:cNvPr>
            <p:cNvSpPr txBox="1"/>
            <p:nvPr/>
          </p:nvSpPr>
          <p:spPr>
            <a:xfrm rot="16793236">
              <a:off x="1196729" y="3888901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BED7521-CBAA-476E-98B8-75BD67D5224A}"/>
                </a:ext>
              </a:extLst>
            </p:cNvPr>
            <p:cNvSpPr txBox="1"/>
            <p:nvPr/>
          </p:nvSpPr>
          <p:spPr>
            <a:xfrm rot="17309037">
              <a:off x="1384536" y="38922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3CC9B327-6B9F-493B-B9E6-14EAA37AF0EF}"/>
                </a:ext>
              </a:extLst>
            </p:cNvPr>
            <p:cNvSpPr txBox="1"/>
            <p:nvPr/>
          </p:nvSpPr>
          <p:spPr>
            <a:xfrm rot="3268340">
              <a:off x="2943564" y="3596615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88.30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19AFB72E-FC70-4CBC-840E-8BAC430E2A7A}"/>
                </a:ext>
              </a:extLst>
            </p:cNvPr>
            <p:cNvSpPr txBox="1"/>
            <p:nvPr/>
          </p:nvSpPr>
          <p:spPr>
            <a:xfrm rot="3322053">
              <a:off x="2760954" y="366456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89.43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0000AE6-33A9-420B-BE53-827494614FF8}"/>
                </a:ext>
              </a:extLst>
            </p:cNvPr>
            <p:cNvSpPr txBox="1"/>
            <p:nvPr/>
          </p:nvSpPr>
          <p:spPr>
            <a:xfrm rot="3047207">
              <a:off x="2590829" y="3744405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88.29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C0C05E7-7D69-46AC-A01A-F0C0824E785D}"/>
                </a:ext>
              </a:extLst>
            </p:cNvPr>
            <p:cNvSpPr txBox="1"/>
            <p:nvPr/>
          </p:nvSpPr>
          <p:spPr>
            <a:xfrm rot="2513627">
              <a:off x="2433304" y="3822239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88.09</a:t>
              </a:r>
            </a:p>
          </p:txBody>
        </p:sp>
        <p:sp>
          <p:nvSpPr>
            <p:cNvPr id="275" name="Isosceles Triangle 274">
              <a:extLst>
                <a:ext uri="{FF2B5EF4-FFF2-40B4-BE49-F238E27FC236}">
                  <a16:creationId xmlns:a16="http://schemas.microsoft.com/office/drawing/2014/main" id="{C5566FBC-5CB7-45F0-A78D-E84FD32E614C}"/>
                </a:ext>
              </a:extLst>
            </p:cNvPr>
            <p:cNvSpPr/>
            <p:nvPr/>
          </p:nvSpPr>
          <p:spPr>
            <a:xfrm>
              <a:off x="2428479" y="3671494"/>
              <a:ext cx="1601763" cy="628231"/>
            </a:xfrm>
            <a:prstGeom prst="triangle">
              <a:avLst>
                <a:gd name="adj" fmla="val 8664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C8DED-841D-4A70-A4BF-E4D637681E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5436" y="798956"/>
            <a:ext cx="2993713" cy="16468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5E871D-2749-4074-8FA5-701C2A453DD6}"/>
              </a:ext>
            </a:extLst>
          </p:cNvPr>
          <p:cNvSpPr/>
          <p:nvPr/>
        </p:nvSpPr>
        <p:spPr>
          <a:xfrm>
            <a:off x="5275432" y="1490275"/>
            <a:ext cx="2286531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35238992-EDC3-437B-83DC-982DE8123072}"/>
              </a:ext>
            </a:extLst>
          </p:cNvPr>
          <p:cNvSpPr/>
          <p:nvPr/>
        </p:nvSpPr>
        <p:spPr>
          <a:xfrm>
            <a:off x="5283465" y="1271037"/>
            <a:ext cx="2286531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68FD9ED3-01E5-40EF-AEDE-4B69FC8812D6}"/>
              </a:ext>
            </a:extLst>
          </p:cNvPr>
          <p:cNvSpPr/>
          <p:nvPr/>
        </p:nvSpPr>
        <p:spPr>
          <a:xfrm>
            <a:off x="5283465" y="1718179"/>
            <a:ext cx="2286531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A98CA135-5E92-4F1B-AE72-5DFE4AB63E76}"/>
              </a:ext>
            </a:extLst>
          </p:cNvPr>
          <p:cNvSpPr/>
          <p:nvPr/>
        </p:nvSpPr>
        <p:spPr>
          <a:xfrm>
            <a:off x="5289527" y="1276421"/>
            <a:ext cx="226800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C10E0827-8A91-4842-9660-422C2B3CD4D1}"/>
              </a:ext>
            </a:extLst>
          </p:cNvPr>
          <p:cNvSpPr/>
          <p:nvPr/>
        </p:nvSpPr>
        <p:spPr>
          <a:xfrm>
            <a:off x="5289527" y="1276421"/>
            <a:ext cx="119662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2D0D24D7-4AE7-4C61-A2C1-2EDD5423AD12}"/>
              </a:ext>
            </a:extLst>
          </p:cNvPr>
          <p:cNvSpPr/>
          <p:nvPr/>
        </p:nvSpPr>
        <p:spPr>
          <a:xfrm>
            <a:off x="5283465" y="1499589"/>
            <a:ext cx="226800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CC41A140-079F-476E-AE89-9EDA10D59802}"/>
              </a:ext>
            </a:extLst>
          </p:cNvPr>
          <p:cNvSpPr/>
          <p:nvPr/>
        </p:nvSpPr>
        <p:spPr>
          <a:xfrm>
            <a:off x="5283465" y="1499589"/>
            <a:ext cx="185229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6D3F2C63-87E9-4243-B5D8-69E9D04585B2}"/>
              </a:ext>
            </a:extLst>
          </p:cNvPr>
          <p:cNvSpPr/>
          <p:nvPr/>
        </p:nvSpPr>
        <p:spPr>
          <a:xfrm>
            <a:off x="5283464" y="1499589"/>
            <a:ext cx="1005837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9641FA52-AD6A-46D1-8C8F-4B8D0FE007B9}"/>
              </a:ext>
            </a:extLst>
          </p:cNvPr>
          <p:cNvSpPr/>
          <p:nvPr/>
        </p:nvSpPr>
        <p:spPr>
          <a:xfrm>
            <a:off x="5291584" y="1724440"/>
            <a:ext cx="226800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7F5376F9-A9A2-4F1D-A3CB-31CEAA34096F}"/>
              </a:ext>
            </a:extLst>
          </p:cNvPr>
          <p:cNvSpPr/>
          <p:nvPr/>
        </p:nvSpPr>
        <p:spPr>
          <a:xfrm>
            <a:off x="5291583" y="1724440"/>
            <a:ext cx="2020889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D2A7756F-3C98-40FA-9128-E93892A34CD4}"/>
              </a:ext>
            </a:extLst>
          </p:cNvPr>
          <p:cNvSpPr/>
          <p:nvPr/>
        </p:nvSpPr>
        <p:spPr>
          <a:xfrm>
            <a:off x="5291584" y="1724440"/>
            <a:ext cx="860961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D3D020D7-1A38-422E-9BCB-5569FCD73FE5}"/>
              </a:ext>
            </a:extLst>
          </p:cNvPr>
          <p:cNvSpPr/>
          <p:nvPr/>
        </p:nvSpPr>
        <p:spPr>
          <a:xfrm>
            <a:off x="5291583" y="1276392"/>
            <a:ext cx="99977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CE2516-59C3-4486-BDC2-D64606AB1F2D}"/>
              </a:ext>
            </a:extLst>
          </p:cNvPr>
          <p:cNvGrpSpPr/>
          <p:nvPr/>
        </p:nvGrpSpPr>
        <p:grpSpPr>
          <a:xfrm>
            <a:off x="4612286" y="825229"/>
            <a:ext cx="3386063" cy="215444"/>
            <a:chOff x="4986859" y="345704"/>
            <a:chExt cx="3386063" cy="215444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43384176-42CD-47FE-A108-E00D29E46990}"/>
                </a:ext>
              </a:extLst>
            </p:cNvPr>
            <p:cNvSpPr/>
            <p:nvPr/>
          </p:nvSpPr>
          <p:spPr>
            <a:xfrm>
              <a:off x="7206497" y="350831"/>
              <a:ext cx="151085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E2B6D"/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E6CE8E44-2F65-4C3E-93CE-61769BF6476E}"/>
                </a:ext>
              </a:extLst>
            </p:cNvPr>
            <p:cNvSpPr/>
            <p:nvPr/>
          </p:nvSpPr>
          <p:spPr>
            <a:xfrm>
              <a:off x="6014404" y="350831"/>
              <a:ext cx="144282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C8B582B1-E23D-4159-B65B-8878DB781EB4}"/>
                </a:ext>
              </a:extLst>
            </p:cNvPr>
            <p:cNvSpPr/>
            <p:nvPr/>
          </p:nvSpPr>
          <p:spPr>
            <a:xfrm>
              <a:off x="8227014" y="350831"/>
              <a:ext cx="145908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F1AF5622-C77B-4AD9-8081-7AEF83BB9365}"/>
                </a:ext>
              </a:extLst>
            </p:cNvPr>
            <p:cNvSpPr txBox="1"/>
            <p:nvPr/>
          </p:nvSpPr>
          <p:spPr>
            <a:xfrm>
              <a:off x="4986859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Random Forest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E7DAAA4-CCC6-4C09-9543-576DCA3A0480}"/>
                </a:ext>
              </a:extLst>
            </p:cNvPr>
            <p:cNvSpPr txBox="1"/>
            <p:nvPr/>
          </p:nvSpPr>
          <p:spPr>
            <a:xfrm>
              <a:off x="617633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dirty="0" err="1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XGBoost</a:t>
              </a:r>
              <a:endParaRPr lang="en-US" dirty="0">
                <a:solidFill>
                  <a:schemeClr val="tx1"/>
                </a:solidFill>
                <a:latin typeface="Kalameh Medium" pitchFamily="2" charset="-78"/>
                <a:cs typeface="Kalameh Medium" pitchFamily="2" charset="-78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F5A1FAF-8239-4375-8C86-435C6D3E1229}"/>
                </a:ext>
              </a:extLst>
            </p:cNvPr>
            <p:cNvSpPr txBox="1"/>
            <p:nvPr/>
          </p:nvSpPr>
          <p:spPr>
            <a:xfrm>
              <a:off x="722354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AdaBoost</a:t>
              </a:r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D9D4E0A6-2BEC-483A-8C65-623D9BA47AE0}"/>
              </a:ext>
            </a:extLst>
          </p:cNvPr>
          <p:cNvSpPr txBox="1"/>
          <p:nvPr/>
        </p:nvSpPr>
        <p:spPr>
          <a:xfrm>
            <a:off x="1697368" y="4252053"/>
            <a:ext cx="140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/>
              <a:t>Random Forest</a:t>
            </a:r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4F2B569-6F7C-429C-8085-699E003FF9A4}"/>
              </a:ext>
            </a:extLst>
          </p:cNvPr>
          <p:cNvSpPr txBox="1"/>
          <p:nvPr/>
        </p:nvSpPr>
        <p:spPr>
          <a:xfrm>
            <a:off x="6527200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/>
              <a:t>XGBoost</a:t>
            </a:r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B4D754A-A79F-42CB-906B-4EA090A91A4E}"/>
              </a:ext>
            </a:extLst>
          </p:cNvPr>
          <p:cNvSpPr txBox="1"/>
          <p:nvPr/>
        </p:nvSpPr>
        <p:spPr>
          <a:xfrm>
            <a:off x="4265282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2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/>
              <p:nvPr/>
            </p:nvSpPr>
            <p:spPr>
              <a:xfrm>
                <a:off x="4512106" y="1219788"/>
                <a:ext cx="9040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106" y="1219788"/>
                <a:ext cx="904020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/>
              <p:nvPr/>
            </p:nvSpPr>
            <p:spPr>
              <a:xfrm>
                <a:off x="4558197" y="1467514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97" y="1467514"/>
                <a:ext cx="904020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/>
              <p:nvPr/>
            </p:nvSpPr>
            <p:spPr>
              <a:xfrm>
                <a:off x="4550897" y="1697200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897" y="1697200"/>
                <a:ext cx="904020" cy="2539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/>
              <p:nvPr/>
            </p:nvSpPr>
            <p:spPr>
              <a:xfrm>
                <a:off x="7531195" y="1244988"/>
                <a:ext cx="8098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105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1</m:t>
                      </m:r>
                      <m:r>
                        <a:rPr lang="fa-IR" sz="105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.</m:t>
                      </m:r>
                      <m:r>
                        <a:rPr lang="fa-IR" sz="105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9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 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𝑠𝑒𝑐𝑜𝑛𝑑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195" y="1244988"/>
                <a:ext cx="809840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/>
              <p:nvPr/>
            </p:nvSpPr>
            <p:spPr>
              <a:xfrm>
                <a:off x="7521864" y="1683310"/>
                <a:ext cx="6205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864" y="1683310"/>
                <a:ext cx="620546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/>
              <p:nvPr/>
            </p:nvSpPr>
            <p:spPr>
              <a:xfrm>
                <a:off x="7476767" y="1450530"/>
                <a:ext cx="66684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767" y="1450530"/>
                <a:ext cx="666848" cy="25391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TextBox 304">
            <a:extLst>
              <a:ext uri="{FF2B5EF4-FFF2-40B4-BE49-F238E27FC236}">
                <a16:creationId xmlns:a16="http://schemas.microsoft.com/office/drawing/2014/main" id="{B586397C-93DD-4865-8015-44FF25E81FAC}"/>
              </a:ext>
            </a:extLst>
          </p:cNvPr>
          <p:cNvSpPr txBox="1"/>
          <p:nvPr/>
        </p:nvSpPr>
        <p:spPr>
          <a:xfrm>
            <a:off x="5791448" y="1257691"/>
            <a:ext cx="65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0.72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F9ABADA-0727-42D2-A04D-74426E2BA6C7}"/>
              </a:ext>
            </a:extLst>
          </p:cNvPr>
          <p:cNvSpPr txBox="1"/>
          <p:nvPr/>
        </p:nvSpPr>
        <p:spPr>
          <a:xfrm>
            <a:off x="5760370" y="1467735"/>
            <a:ext cx="65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0.67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A6DA5F7-CB6A-4A0D-8B74-EF560F2DE0AD}"/>
              </a:ext>
            </a:extLst>
          </p:cNvPr>
          <p:cNvSpPr txBox="1"/>
          <p:nvPr/>
        </p:nvSpPr>
        <p:spPr>
          <a:xfrm>
            <a:off x="5657602" y="1702546"/>
            <a:ext cx="65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1.05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724061C-2571-49A7-8549-8D60BBD0176A}"/>
              </a:ext>
            </a:extLst>
          </p:cNvPr>
          <p:cNvGrpSpPr/>
          <p:nvPr/>
        </p:nvGrpSpPr>
        <p:grpSpPr>
          <a:xfrm>
            <a:off x="8763215" y="3249824"/>
            <a:ext cx="118500" cy="634539"/>
            <a:chOff x="8635891" y="971644"/>
            <a:chExt cx="118500" cy="634539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66625611-C9E9-41FD-8A9D-7D69A42E3C3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2C514090-4B7A-4A7F-AAE5-1D0E9CA2288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4984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5" grpId="0" animBg="1"/>
      <p:bldP spid="283" grpId="0" animBg="1"/>
      <p:bldP spid="284" grpId="0" animBg="1"/>
      <p:bldP spid="286" grpId="0" animBg="1"/>
      <p:bldP spid="287" grpId="0" animBg="1"/>
      <p:bldP spid="288" grpId="0" animBg="1"/>
      <p:bldP spid="28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527855"/>
            <a:ext cx="7259984" cy="4114457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290034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0" name="Content Placeholder 56">
            <a:extLst>
              <a:ext uri="{FF2B5EF4-FFF2-40B4-BE49-F238E27FC236}">
                <a16:creationId xmlns:a16="http://schemas.microsoft.com/office/drawing/2014/main" id="{7C6997FD-EDE6-4030-A6D9-30D4561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پارامتر تنظیم: </a:t>
            </a:r>
            <a:r>
              <a:rPr lang="fa-IR" dirty="0">
                <a:solidFill>
                  <a:srgbClr val="AE2B6D"/>
                </a:solidFill>
              </a:rPr>
              <a:t>تعداد یادگیرندگان</a:t>
            </a:r>
            <a:r>
              <a:rPr lang="fa-IR" dirty="0"/>
              <a:t>، </a:t>
            </a:r>
            <a:r>
              <a:rPr lang="fa-IR" dirty="0">
                <a:solidFill>
                  <a:srgbClr val="AE2B6D"/>
                </a:solidFill>
              </a:rPr>
              <a:t>حداکثر عمق درختان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تعداد جمعیت اولیه: </a:t>
            </a:r>
            <a:r>
              <a:rPr lang="fa-IR" dirty="0">
                <a:solidFill>
                  <a:srgbClr val="AE2B6D"/>
                </a:solidFill>
              </a:rPr>
              <a:t>20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احتمال جهش: </a:t>
            </a:r>
            <a:r>
              <a:rPr lang="fa-IR" dirty="0">
                <a:solidFill>
                  <a:srgbClr val="AE2B6D"/>
                </a:solidFill>
              </a:rPr>
              <a:t>0.1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تعداد تکرار: </a:t>
            </a:r>
            <a:r>
              <a:rPr lang="fa-IR" dirty="0">
                <a:solidFill>
                  <a:srgbClr val="AE2B6D"/>
                </a:solidFill>
              </a:rPr>
              <a:t>50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تابع برازش: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27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572298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الگوریتم ژنتیک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658726"/>
            <a:ext cx="2971481" cy="509674"/>
          </a:xfrm>
        </p:spPr>
        <p:txBody>
          <a:bodyPr/>
          <a:lstStyle/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6F5671-1D96-4CB1-835D-3636A23BA6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7533" y="2710504"/>
            <a:ext cx="3562350" cy="369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092C0E2-6F75-4424-9111-78C5C2C095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923178"/>
                  </p:ext>
                </p:extLst>
              </p:nvPr>
            </p:nvGraphicFramePr>
            <p:xfrm>
              <a:off x="3446331" y="3264039"/>
              <a:ext cx="2847657" cy="1117524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957209">
                      <a:extLst>
                        <a:ext uri="{9D8B030D-6E8A-4147-A177-3AD203B41FA5}">
                          <a16:colId xmlns:a16="http://schemas.microsoft.com/office/drawing/2014/main" val="3457176261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1773107313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4031869874"/>
                        </a:ext>
                      </a:extLst>
                    </a:gridCol>
                  </a:tblGrid>
                  <a:tr h="27938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الگوریتم یادگیری 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oMath>
                            </m:oMathPara>
                          </a14:m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oMath>
                            </m:oMathPara>
                          </a14:m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1143763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fa-IR" sz="10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جنگل تصادفی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2×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25168556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AdaBoost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3754190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 err="1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XGBoost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7621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092C0E2-6F75-4424-9111-78C5C2C095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923178"/>
                  </p:ext>
                </p:extLst>
              </p:nvPr>
            </p:nvGraphicFramePr>
            <p:xfrm>
              <a:off x="3446331" y="3264039"/>
              <a:ext cx="2847657" cy="1117524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957209">
                      <a:extLst>
                        <a:ext uri="{9D8B030D-6E8A-4147-A177-3AD203B41FA5}">
                          <a16:colId xmlns:a16="http://schemas.microsoft.com/office/drawing/2014/main" val="3457176261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1773107313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4031869874"/>
                        </a:ext>
                      </a:extLst>
                    </a:gridCol>
                  </a:tblGrid>
                  <a:tr h="27938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الگوریتم یادگیری 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2174" r="-101923" b="-3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2174" r="-2581" b="-3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1143763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fa-IR" sz="10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جنگل تصادفی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102174" r="-101923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102174" r="-2581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5168556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AdaBoost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202174" r="-10192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202174" r="-2581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54190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 err="1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XGBoost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302174" r="-101923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302174" r="-258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762115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6D4298D-3EBA-4B63-B187-F3E79431DCD0}"/>
              </a:ext>
            </a:extLst>
          </p:cNvPr>
          <p:cNvGrpSpPr/>
          <p:nvPr/>
        </p:nvGrpSpPr>
        <p:grpSpPr>
          <a:xfrm>
            <a:off x="8763215" y="3402224"/>
            <a:ext cx="118500" cy="634539"/>
            <a:chOff x="8635891" y="971644"/>
            <a:chExt cx="118500" cy="634539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CDDCE1D-D8A1-4420-9843-35BED854259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717A07A4-3663-4CE4-A2A3-1202F8B7D10A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2739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527855"/>
            <a:ext cx="7259984" cy="4114457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290034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28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572298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نتایج الگوریتم ژنتیک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611101"/>
            <a:ext cx="2971481" cy="509674"/>
          </a:xfrm>
        </p:spPr>
        <p:txBody>
          <a:bodyPr/>
          <a:lstStyle/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0BEAEAB-FF9D-478D-B25B-2DF0BA488E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9236924"/>
                  </p:ext>
                </p:extLst>
              </p:nvPr>
            </p:nvGraphicFramePr>
            <p:xfrm>
              <a:off x="1564666" y="1565650"/>
              <a:ext cx="1963145" cy="1104269"/>
            </p:xfrm>
            <a:graphic>
              <a:graphicData uri="http://schemas.microsoft.com/office/powerpoint/2016/slidezoom">
                <pslz:sldZm>
                  <pslz:sldZmObj sldId="297" cId="2219756602">
                    <pslz:zmPr id="{AF4439C9-B1CD-4907-8A3B-80531A78E170}" transitionDur="5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3145" cy="11042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20BEAEAB-FF9D-478D-B25B-2DF0BA488E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4666" y="1565650"/>
                <a:ext cx="1963145" cy="11042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0" name="Content Placeholder 57">
            <a:extLst>
              <a:ext uri="{FF2B5EF4-FFF2-40B4-BE49-F238E27FC236}">
                <a16:creationId xmlns:a16="http://schemas.microsoft.com/office/drawing/2014/main" id="{EB3D7746-7AA2-4E30-9EF0-C0CE1849332D}"/>
              </a:ext>
            </a:extLst>
          </p:cNvPr>
          <p:cNvSpPr txBox="1">
            <a:spLocks/>
          </p:cNvSpPr>
          <p:nvPr/>
        </p:nvSpPr>
        <p:spPr>
          <a:xfrm>
            <a:off x="2432205" y="2027519"/>
            <a:ext cx="5042311" cy="185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001" sz="5400" dirty="0">
              <a:ln w="12700">
                <a:noFill/>
              </a:ln>
              <a:gradFill>
                <a:gsLst>
                  <a:gs pos="0">
                    <a:srgbClr val="363062"/>
                  </a:gs>
                  <a:gs pos="100000">
                    <a:srgbClr val="AE2B6D"/>
                  </a:gs>
                </a:gsLst>
                <a:lin ang="4800000" scaled="0"/>
              </a:gra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E56C54E-26B4-4698-A8D2-8B197BF72DD5}"/>
              </a:ext>
            </a:extLst>
          </p:cNvPr>
          <p:cNvSpPr txBox="1"/>
          <p:nvPr/>
        </p:nvSpPr>
        <p:spPr>
          <a:xfrm>
            <a:off x="1452993" y="1289670"/>
            <a:ext cx="140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dirty="0"/>
              <a:t>Random Forest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0A214D-302C-4AF8-A144-874F812FE703}"/>
              </a:ext>
            </a:extLst>
          </p:cNvPr>
          <p:cNvSpPr txBox="1"/>
          <p:nvPr/>
        </p:nvSpPr>
        <p:spPr>
          <a:xfrm>
            <a:off x="6580668" y="298509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11ADD1F-28E4-4C6D-8995-5DB4F7B40245}"/>
              </a:ext>
            </a:extLst>
          </p:cNvPr>
          <p:cNvSpPr txBox="1"/>
          <p:nvPr/>
        </p:nvSpPr>
        <p:spPr>
          <a:xfrm>
            <a:off x="4295801" y="1939371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2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0DC8F14-36C7-44E4-A398-FE894C8B3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3162662"/>
                  </p:ext>
                </p:extLst>
              </p:nvPr>
            </p:nvGraphicFramePr>
            <p:xfrm>
              <a:off x="3560118" y="2208553"/>
              <a:ext cx="2286000" cy="1285875"/>
            </p:xfrm>
            <a:graphic>
              <a:graphicData uri="http://schemas.microsoft.com/office/powerpoint/2016/slidezoom">
                <pslz:sldZm>
                  <pslz:sldZmObj sldId="298" cId="3819159813">
                    <pslz:zmPr id="{7B972DBF-AF9B-464E-B5EF-7751D37FCFBD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0DC8F14-36C7-44E4-A398-FE894C8B3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60118" y="220855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57F66B7-8D3E-4337-9C31-8F92C30545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168487"/>
                  </p:ext>
                </p:extLst>
              </p:nvPr>
            </p:nvGraphicFramePr>
            <p:xfrm>
              <a:off x="5869569" y="3262094"/>
              <a:ext cx="2286000" cy="1285875"/>
            </p:xfrm>
            <a:graphic>
              <a:graphicData uri="http://schemas.microsoft.com/office/powerpoint/2016/slidezoom">
                <pslz:sldZm>
                  <pslz:sldZmObj sldId="299" cId="135928593">
                    <pslz:zmPr id="{26A09726-EAC2-4767-AD2D-850D33582224}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57F66B7-8D3E-4337-9C31-8F92C3054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69569" y="3262094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FE18546-F603-46A1-ADCD-5F7E8EB0D12B}"/>
              </a:ext>
            </a:extLst>
          </p:cNvPr>
          <p:cNvGrpSpPr/>
          <p:nvPr/>
        </p:nvGrpSpPr>
        <p:grpSpPr>
          <a:xfrm>
            <a:off x="8763215" y="3516524"/>
            <a:ext cx="118500" cy="634539"/>
            <a:chOff x="8635891" y="971644"/>
            <a:chExt cx="118500" cy="634539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6FABD8DB-ADD8-401D-9922-66A60DDB501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43BD828A-EA86-4860-A857-8ECFB1C14F8B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0979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71451"/>
            <a:ext cx="7259984" cy="4470862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29</a:t>
            </a:fld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54AADA-5148-4C8C-8050-F63C06B51B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2311" y="184233"/>
            <a:ext cx="3233658" cy="2424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616FA-A0EC-48F3-8795-44969513D0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1285" y="2583638"/>
            <a:ext cx="5173992" cy="2039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7BB14-1716-4F21-AE12-9B175A4FFE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50995" y="211082"/>
            <a:ext cx="2596554" cy="2336552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E54BBC0-012D-409A-9A05-DF7AD7A92D77}"/>
              </a:ext>
            </a:extLst>
          </p:cNvPr>
          <p:cNvGrpSpPr/>
          <p:nvPr/>
        </p:nvGrpSpPr>
        <p:grpSpPr>
          <a:xfrm>
            <a:off x="8763215" y="3580024"/>
            <a:ext cx="118500" cy="634539"/>
            <a:chOff x="8635891" y="971644"/>
            <a:chExt cx="118500" cy="63453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12473D6-779A-4250-AC93-90F7A70B3D5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3141C58-CF58-4E5B-99CC-44DCD0444CD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1975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065D339-8E91-4463-926A-5D44CF8F06B4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373808" y="648164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5857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464829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905DA8-6A87-4694-84B5-3CB17AF45045}"/>
              </a:ext>
            </a:extLst>
          </p:cNvPr>
          <p:cNvGrpSpPr/>
          <p:nvPr/>
        </p:nvGrpSpPr>
        <p:grpSpPr>
          <a:xfrm>
            <a:off x="8763215" y="570124"/>
            <a:ext cx="118500" cy="634539"/>
            <a:chOff x="8635891" y="971644"/>
            <a:chExt cx="118500" cy="6345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2FFAD56-6F32-4D9A-B944-282A3BB27EC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B48CF10-9D03-4494-9851-1A914C16958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6E44E6-884E-4DB8-898A-63C004871A8D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1E5F2B-E7AA-45F5-8482-91825AC9422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089D6CA-9EC0-4F7A-A4AA-2E01A1C1DAE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088DA4-C780-42C8-8F31-A857844A88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7A185680-2551-48B3-8DB0-5DC8D32A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پس زمینه</a:t>
            </a:r>
            <a:endParaRPr lang="en-001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C013AB55-A0DD-4250-AA6B-8A5E4112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به دلیل عملکرد ضعیف </a:t>
            </a:r>
            <a:r>
              <a:rPr lang="en-US" dirty="0"/>
              <a:t>GPS</a:t>
            </a:r>
            <a:r>
              <a:rPr lang="fa-IR" dirty="0"/>
              <a:t> و </a:t>
            </a:r>
            <a:r>
              <a:rPr lang="en-US" dirty="0"/>
              <a:t>Galileo</a:t>
            </a:r>
            <a:r>
              <a:rPr lang="fa-IR" dirty="0"/>
              <a:t> در مکان‌های سرپوشیده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رشد فناوری‌های ارتباطی بی‌سیم مانند </a:t>
            </a:r>
            <a:r>
              <a:rPr lang="en-US" dirty="0"/>
              <a:t>Wi-Fi</a:t>
            </a:r>
            <a:r>
              <a:rPr lang="fa-IR" dirty="0"/>
              <a:t> و </a:t>
            </a:r>
            <a:r>
              <a:rPr lang="en-US" dirty="0"/>
              <a:t>BLE</a:t>
            </a:r>
            <a:endParaRPr lang="fa-IR" dirty="0"/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چالش‌های انتشار سیگنال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ابزارهای قدرتمند یادگیری ماشین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تعامل مدل‌های یادگیری و ساخت مدل قوی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الگوریتم یادگیری گروهی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A6F5D70-091A-4CFF-B555-E0D1B79E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</a:t>
            </a:fld>
            <a:endParaRPr lang="en-001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F14B3F0-AE03-4347-9A06-D06B54C802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a-IR" dirty="0">
                <a:ln w="12700">
                  <a:gradFill>
                    <a:gsLst>
                      <a:gs pos="0">
                        <a:srgbClr val="C3073F"/>
                      </a:gs>
                      <a:gs pos="100000">
                        <a:srgbClr val="B02A6D"/>
                      </a:gs>
                    </a:gsLst>
                    <a:lin ang="3000000" scaled="0"/>
                  </a:gradFill>
                </a:ln>
              </a:rPr>
              <a:t>پاسخ به چرا و چگونه؟</a:t>
            </a:r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  <a:p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9B9EAA4-1EFF-4D7F-99E8-DDF79B93FAF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B1365C1-3B53-41EF-A7A1-77CB08B7BA22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DECCE71-6A3D-4152-AB0E-F58F5661DF21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F6ACDEA2-D2C1-4326-B528-2965B4101DCA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EA89E96-1335-46F4-A06F-9E6DF6815B7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2E5A5A-21A8-4D47-B562-ADF672BCDCBA}"/>
              </a:ext>
            </a:extLst>
          </p:cNvPr>
          <p:cNvGrpSpPr/>
          <p:nvPr/>
        </p:nvGrpSpPr>
        <p:grpSpPr>
          <a:xfrm>
            <a:off x="1420088" y="2393337"/>
            <a:ext cx="2218095" cy="2227324"/>
            <a:chOff x="1054756" y="1669794"/>
            <a:chExt cx="3206110" cy="3219450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8E054C5-804B-42E8-80B6-56E44EB8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56" y="1669794"/>
              <a:ext cx="3206110" cy="32194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Graphic 92" descr="Marker with solid fill">
              <a:extLst>
                <a:ext uri="{FF2B5EF4-FFF2-40B4-BE49-F238E27FC236}">
                  <a16:creationId xmlns:a16="http://schemas.microsoft.com/office/drawing/2014/main" id="{6B75DA86-92E6-4D54-B78A-09801B11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376671" y="2111471"/>
              <a:ext cx="562279" cy="5622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5" name="Graphic 94" descr="Marker with solid fill">
              <a:extLst>
                <a:ext uri="{FF2B5EF4-FFF2-40B4-BE49-F238E27FC236}">
                  <a16:creationId xmlns:a16="http://schemas.microsoft.com/office/drawing/2014/main" id="{4ED58994-AE85-45DD-930F-6753659C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26119" y="2354054"/>
              <a:ext cx="562279" cy="5622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Graphic 95" descr="Marker with solid fill">
              <a:extLst>
                <a:ext uri="{FF2B5EF4-FFF2-40B4-BE49-F238E27FC236}">
                  <a16:creationId xmlns:a16="http://schemas.microsoft.com/office/drawing/2014/main" id="{EEA2D956-E114-4105-98B9-55F04D9F6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24990" y="3279519"/>
              <a:ext cx="562279" cy="5622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555A351-3D1D-4A72-AA59-F42CD9287278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8197E71-42E3-4610-ABD4-388FF8BDCCC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B6EAB4-0745-4D60-8127-9F8F2FE0C404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12556D4-4BF1-469B-8C80-19B412E48676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1" name="Graphic 47" descr="Network with solid fill">
              <a:extLst>
                <a:ext uri="{FF2B5EF4-FFF2-40B4-BE49-F238E27FC236}">
                  <a16:creationId xmlns:a16="http://schemas.microsoft.com/office/drawing/2014/main" id="{CC715462-79BA-4E1F-B192-BE9128EA703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2EA7605-022D-4F89-A4E5-16206CBF5960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5425F1D-F7C0-4927-82CC-8497D42778AB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D8E0974-F639-4BB0-9DD8-39FEC2ACCAD9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B9E1C8E-6D98-4BF3-9A1B-82D67E4600F1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64B5433-29A2-441E-BF1B-D1AE0B6EFDE6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56F8FB1-7C16-4010-9D0E-C4D66B6604B1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B4DF84D-21E7-4D83-A3C3-88F267FF5B4B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21FCC66-BA64-4C84-A487-BAB4FAB32467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60238E9-CB88-4EAF-8A9A-3FE7400BF3A5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97AA05A-8FB5-4B85-B55B-A5118E77EC72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C66CECB-90BF-478C-946A-EA595AE5E799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28D1EDA-DDD8-4A66-8BFA-EFE2E22230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D8C37D1-FEEC-4714-9D74-78D22611A4A6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37397C6-42BF-46F0-9034-DB9EF5D65BE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EE65FB9-8681-4F1D-8128-3D86EE79124B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FB46C27-F478-40D1-87E4-9450F6A1024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16B9EC1-B5D6-4090-83D8-ADA7E009B0BE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7BD924D-2005-4395-BDC4-37782DA03807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F67AD7-AB3C-4160-A84E-5A72C3DE3227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F5D6876-1C84-486D-A652-F97C7E0FF84B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2E4918E-206D-4374-A9B1-BA881DDD051E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013AD2-8123-4C09-AC96-2EF34BA82D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B695A2B-7F48-4702-B6BE-85C1DB851265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5330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71451"/>
            <a:ext cx="7259984" cy="4470862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30</a:t>
            </a:fld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E244E-21D2-4228-A08A-E61424DF5D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7026" y="200055"/>
            <a:ext cx="3186332" cy="2447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50394-D436-4C4A-A466-02B4745A1D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6871" y="2609175"/>
            <a:ext cx="5323438" cy="2026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0B787-5EF4-4FE4-9778-0C174DC946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0798" y="234909"/>
            <a:ext cx="2587821" cy="235597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C409CD7-3529-4C59-AA2F-C510C92F70F7}"/>
              </a:ext>
            </a:extLst>
          </p:cNvPr>
          <p:cNvGrpSpPr/>
          <p:nvPr/>
        </p:nvGrpSpPr>
        <p:grpSpPr>
          <a:xfrm>
            <a:off x="8763215" y="3516524"/>
            <a:ext cx="118500" cy="634539"/>
            <a:chOff x="8635891" y="971644"/>
            <a:chExt cx="118500" cy="63453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385D019-935B-47E7-86B1-4237C404AE2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A1E3587-039C-47EF-A2E7-98A11381643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191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71451"/>
            <a:ext cx="7259984" cy="4470862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31</a:t>
            </a:fld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275899-DF4A-45BE-ADE6-8368E5C369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5181" y="186705"/>
            <a:ext cx="3336819" cy="2460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3AAA6-E606-4CD2-8712-D206B39BEB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6809" y="2662031"/>
            <a:ext cx="5175191" cy="1975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20221-AB85-485A-A8A3-B4AE2A421F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8643" y="304292"/>
            <a:ext cx="2453357" cy="221955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543FC17-2649-49E7-AC8E-BB7222535F43}"/>
              </a:ext>
            </a:extLst>
          </p:cNvPr>
          <p:cNvGrpSpPr/>
          <p:nvPr/>
        </p:nvGrpSpPr>
        <p:grpSpPr>
          <a:xfrm>
            <a:off x="8763215" y="3516524"/>
            <a:ext cx="118500" cy="634539"/>
            <a:chOff x="8635891" y="971644"/>
            <a:chExt cx="118500" cy="63453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246B814-20C1-4117-985A-6445314296D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8779917-6EFD-4FFD-991D-0B7A3DF496C8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592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32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ارزیابی نتایج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>
            <a:normAutofit fontScale="85000" lnSpcReduction="10000"/>
          </a:bodyPr>
          <a:lstStyle/>
          <a:p>
            <a:r>
              <a:rPr lang="fa-IR" dirty="0"/>
              <a:t>الگوریتم‌های گروهی در</a:t>
            </a:r>
            <a:r>
              <a:rPr lang="fa-IR" dirty="0">
                <a:solidFill>
                  <a:srgbClr val="AE2B6D"/>
                </a:solidFill>
              </a:rPr>
              <a:t> </a:t>
            </a:r>
            <a:r>
              <a:rPr lang="fa-IR" dirty="0">
                <a:ln w="12700">
                  <a:noFill/>
                </a:ln>
                <a:solidFill>
                  <a:srgbClr val="AE2B6D"/>
                </a:solidFill>
              </a:rPr>
              <a:t>همه</a:t>
            </a:r>
            <a:r>
              <a:rPr lang="fa-IR" dirty="0">
                <a:solidFill>
                  <a:srgbClr val="AE2B6D"/>
                </a:solidFill>
              </a:rPr>
              <a:t> </a:t>
            </a:r>
            <a:r>
              <a:rPr lang="fa-IR" dirty="0"/>
              <a:t>طبقات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5CE2516-59C3-4486-BDC2-D64606AB1F2D}"/>
              </a:ext>
            </a:extLst>
          </p:cNvPr>
          <p:cNvGrpSpPr/>
          <p:nvPr/>
        </p:nvGrpSpPr>
        <p:grpSpPr>
          <a:xfrm>
            <a:off x="2866120" y="1162204"/>
            <a:ext cx="3386063" cy="230832"/>
            <a:chOff x="4986859" y="345704"/>
            <a:chExt cx="3386063" cy="230832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43384176-42CD-47FE-A108-E00D29E46990}"/>
                </a:ext>
              </a:extLst>
            </p:cNvPr>
            <p:cNvSpPr/>
            <p:nvPr/>
          </p:nvSpPr>
          <p:spPr>
            <a:xfrm>
              <a:off x="7206497" y="350831"/>
              <a:ext cx="151085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E2B6D"/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E6CE8E44-2F65-4C3E-93CE-61769BF6476E}"/>
                </a:ext>
              </a:extLst>
            </p:cNvPr>
            <p:cNvSpPr/>
            <p:nvPr/>
          </p:nvSpPr>
          <p:spPr>
            <a:xfrm>
              <a:off x="6014404" y="350831"/>
              <a:ext cx="144282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C8B582B1-E23D-4159-B65B-8878DB781EB4}"/>
                </a:ext>
              </a:extLst>
            </p:cNvPr>
            <p:cNvSpPr/>
            <p:nvPr/>
          </p:nvSpPr>
          <p:spPr>
            <a:xfrm>
              <a:off x="8227014" y="350831"/>
              <a:ext cx="145908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F1AF5622-C77B-4AD9-8081-7AEF83BB9365}"/>
                </a:ext>
              </a:extLst>
            </p:cNvPr>
            <p:cNvSpPr txBox="1"/>
            <p:nvPr/>
          </p:nvSpPr>
          <p:spPr>
            <a:xfrm>
              <a:off x="4986859" y="345704"/>
              <a:ext cx="1051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sz="90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Random Forest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E7DAAA4-CCC6-4C09-9543-576DCA3A0480}"/>
                </a:ext>
              </a:extLst>
            </p:cNvPr>
            <p:cNvSpPr txBox="1"/>
            <p:nvPr/>
          </p:nvSpPr>
          <p:spPr>
            <a:xfrm>
              <a:off x="617633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/>
                <a:t>XGBoost</a:t>
              </a:r>
              <a:endParaRPr lang="en-US" dirty="0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F5A1FAF-8239-4375-8C86-435C6D3E1229}"/>
                </a:ext>
              </a:extLst>
            </p:cNvPr>
            <p:cNvSpPr txBox="1"/>
            <p:nvPr/>
          </p:nvSpPr>
          <p:spPr>
            <a:xfrm>
              <a:off x="722354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 dirty="0"/>
                <a:t>AdaBoost</a:t>
              </a:r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D9D4E0A6-2BEC-483A-8C65-623D9BA47AE0}"/>
              </a:ext>
            </a:extLst>
          </p:cNvPr>
          <p:cNvSpPr txBox="1"/>
          <p:nvPr/>
        </p:nvSpPr>
        <p:spPr>
          <a:xfrm>
            <a:off x="1697368" y="4252053"/>
            <a:ext cx="140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dirty="0"/>
              <a:t>Random Forest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4F2B569-6F7C-429C-8085-699E003FF9A4}"/>
              </a:ext>
            </a:extLst>
          </p:cNvPr>
          <p:cNvSpPr txBox="1"/>
          <p:nvPr/>
        </p:nvSpPr>
        <p:spPr>
          <a:xfrm>
            <a:off x="6527200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/>
              <a:t>XGBoost</a:t>
            </a:r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B4D754A-A79F-42CB-906B-4EA090A91A4E}"/>
              </a:ext>
            </a:extLst>
          </p:cNvPr>
          <p:cNvSpPr txBox="1"/>
          <p:nvPr/>
        </p:nvSpPr>
        <p:spPr>
          <a:xfrm>
            <a:off x="4265282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2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/>
              <p:nvPr/>
            </p:nvSpPr>
            <p:spPr>
              <a:xfrm>
                <a:off x="2010501" y="1445186"/>
                <a:ext cx="9040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01" y="1445186"/>
                <a:ext cx="904020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/>
              <p:nvPr/>
            </p:nvSpPr>
            <p:spPr>
              <a:xfrm>
                <a:off x="2056592" y="1692912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592" y="1692912"/>
                <a:ext cx="904020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/>
              <p:nvPr/>
            </p:nvSpPr>
            <p:spPr>
              <a:xfrm>
                <a:off x="2049292" y="1922598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292" y="1922598"/>
                <a:ext cx="904020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/>
              <p:nvPr/>
            </p:nvSpPr>
            <p:spPr>
              <a:xfrm>
                <a:off x="6712163" y="1446531"/>
                <a:ext cx="8098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0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.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57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 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𝑠𝑒𝑐𝑜𝑛𝑑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63" y="1446531"/>
                <a:ext cx="809840" cy="253916"/>
              </a:xfrm>
              <a:prstGeom prst="rect">
                <a:avLst/>
              </a:prstGeom>
              <a:blipFill>
                <a:blip r:embed="rId18"/>
                <a:stretch>
                  <a:fillRect r="-4511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/>
              <p:nvPr/>
            </p:nvSpPr>
            <p:spPr>
              <a:xfrm>
                <a:off x="6702832" y="1884853"/>
                <a:ext cx="6205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32" y="1884853"/>
                <a:ext cx="620546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/>
              <p:nvPr/>
            </p:nvSpPr>
            <p:spPr>
              <a:xfrm>
                <a:off x="6657735" y="1652073"/>
                <a:ext cx="66684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735" y="1652073"/>
                <a:ext cx="666848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5E871D-2749-4074-8FA5-701C2A453DD6}"/>
              </a:ext>
            </a:extLst>
          </p:cNvPr>
          <p:cNvSpPr/>
          <p:nvPr/>
        </p:nvSpPr>
        <p:spPr>
          <a:xfrm>
            <a:off x="2816164" y="1691818"/>
            <a:ext cx="3921026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35238992-EDC3-437B-83DC-982DE8123072}"/>
              </a:ext>
            </a:extLst>
          </p:cNvPr>
          <p:cNvSpPr/>
          <p:nvPr/>
        </p:nvSpPr>
        <p:spPr>
          <a:xfrm>
            <a:off x="2829939" y="1472580"/>
            <a:ext cx="3921026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68FD9ED3-01E5-40EF-AEDE-4B69FC8812D6}"/>
              </a:ext>
            </a:extLst>
          </p:cNvPr>
          <p:cNvSpPr/>
          <p:nvPr/>
        </p:nvSpPr>
        <p:spPr>
          <a:xfrm>
            <a:off x="2829939" y="1919722"/>
            <a:ext cx="3921026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C10E0827-8A91-4842-9660-422C2B3CD4D1}"/>
              </a:ext>
            </a:extLst>
          </p:cNvPr>
          <p:cNvSpPr/>
          <p:nvPr/>
        </p:nvSpPr>
        <p:spPr>
          <a:xfrm>
            <a:off x="2840335" y="1477935"/>
            <a:ext cx="3892776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D3D020D7-1A38-422E-9BCB-5569FCD73FE5}"/>
              </a:ext>
            </a:extLst>
          </p:cNvPr>
          <p:cNvSpPr/>
          <p:nvPr/>
        </p:nvSpPr>
        <p:spPr>
          <a:xfrm>
            <a:off x="2843860" y="1477935"/>
            <a:ext cx="321297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A98CA135-5E92-4F1B-AE72-5DFE4AB63E76}"/>
              </a:ext>
            </a:extLst>
          </p:cNvPr>
          <p:cNvSpPr/>
          <p:nvPr/>
        </p:nvSpPr>
        <p:spPr>
          <a:xfrm>
            <a:off x="2833985" y="1477935"/>
            <a:ext cx="3189142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CC41A140-079F-476E-AE89-9EDA10D59802}"/>
              </a:ext>
            </a:extLst>
          </p:cNvPr>
          <p:cNvSpPr/>
          <p:nvPr/>
        </p:nvSpPr>
        <p:spPr>
          <a:xfrm>
            <a:off x="2829938" y="1699544"/>
            <a:ext cx="3903171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2D0D24D7-4AE7-4C61-A2C1-2EDD5423AD12}"/>
              </a:ext>
            </a:extLst>
          </p:cNvPr>
          <p:cNvSpPr/>
          <p:nvPr/>
        </p:nvSpPr>
        <p:spPr>
          <a:xfrm>
            <a:off x="2829938" y="1699544"/>
            <a:ext cx="338724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6D3F2C63-87E9-4243-B5D8-69E9D04585B2}"/>
              </a:ext>
            </a:extLst>
          </p:cNvPr>
          <p:cNvSpPr/>
          <p:nvPr/>
        </p:nvSpPr>
        <p:spPr>
          <a:xfrm>
            <a:off x="2823588" y="1699544"/>
            <a:ext cx="245944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7F5376F9-A9A2-4F1D-A3CB-31CEAA34096F}"/>
              </a:ext>
            </a:extLst>
          </p:cNvPr>
          <p:cNvSpPr/>
          <p:nvPr/>
        </p:nvSpPr>
        <p:spPr>
          <a:xfrm>
            <a:off x="2832746" y="1924396"/>
            <a:ext cx="3911867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9641FA52-AD6A-46D1-8C8F-4B8D0FE007B9}"/>
              </a:ext>
            </a:extLst>
          </p:cNvPr>
          <p:cNvSpPr/>
          <p:nvPr/>
        </p:nvSpPr>
        <p:spPr>
          <a:xfrm>
            <a:off x="2843864" y="1925983"/>
            <a:ext cx="3234951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D2A7756F-3C98-40FA-9128-E93892A34CD4}"/>
              </a:ext>
            </a:extLst>
          </p:cNvPr>
          <p:cNvSpPr/>
          <p:nvPr/>
        </p:nvSpPr>
        <p:spPr>
          <a:xfrm>
            <a:off x="2834334" y="1925983"/>
            <a:ext cx="3185615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B586397C-93DD-4865-8015-44FF25E81FAC}"/>
              </a:ext>
            </a:extLst>
          </p:cNvPr>
          <p:cNvSpPr txBox="1"/>
          <p:nvPr/>
        </p:nvSpPr>
        <p:spPr>
          <a:xfrm>
            <a:off x="5337355" y="1457457"/>
            <a:ext cx="111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0.49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F9ABADA-0727-42D2-A04D-74426E2BA6C7}"/>
              </a:ext>
            </a:extLst>
          </p:cNvPr>
          <p:cNvSpPr txBox="1"/>
          <p:nvPr/>
        </p:nvSpPr>
        <p:spPr>
          <a:xfrm>
            <a:off x="4559152" y="1678612"/>
            <a:ext cx="111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0.27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A6DA5F7-CB6A-4A0D-8B74-EF560F2DE0AD}"/>
              </a:ext>
            </a:extLst>
          </p:cNvPr>
          <p:cNvSpPr txBox="1"/>
          <p:nvPr/>
        </p:nvSpPr>
        <p:spPr>
          <a:xfrm>
            <a:off x="5609869" y="1910408"/>
            <a:ext cx="580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1.34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99F040B-6635-4DC8-B375-B6FA40FC8178}"/>
              </a:ext>
            </a:extLst>
          </p:cNvPr>
          <p:cNvSpPr txBox="1"/>
          <p:nvPr/>
        </p:nvSpPr>
        <p:spPr>
          <a:xfrm>
            <a:off x="5519087" y="1683799"/>
            <a:ext cx="111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0.34</a:t>
            </a: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F4AF58E-31F2-40A7-9490-D6D08D128266}"/>
              </a:ext>
            </a:extLst>
          </p:cNvPr>
          <p:cNvGrpSpPr/>
          <p:nvPr/>
        </p:nvGrpSpPr>
        <p:grpSpPr>
          <a:xfrm>
            <a:off x="1449029" y="3120788"/>
            <a:ext cx="2391966" cy="1232429"/>
            <a:chOff x="3805050" y="3120923"/>
            <a:chExt cx="2391966" cy="1232429"/>
          </a:xfrm>
        </p:grpSpPr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B455D0B-8ED8-4A02-BE1F-922F56BE1EDF}"/>
                </a:ext>
              </a:extLst>
            </p:cNvPr>
            <p:cNvSpPr/>
            <p:nvPr/>
          </p:nvSpPr>
          <p:spPr>
            <a:xfrm>
              <a:off x="3805050" y="3120923"/>
              <a:ext cx="1924210" cy="979347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4505E7C-556F-4375-931D-9CFF1A3AEBB7}"/>
                </a:ext>
              </a:extLst>
            </p:cNvPr>
            <p:cNvSpPr/>
            <p:nvPr/>
          </p:nvSpPr>
          <p:spPr>
            <a:xfrm>
              <a:off x="4286103" y="3610461"/>
              <a:ext cx="962105" cy="49829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6F989CFB-CE3C-4F6F-A557-ADCD781F594B}"/>
                </a:ext>
              </a:extLst>
            </p:cNvPr>
            <p:cNvSpPr/>
            <p:nvPr/>
          </p:nvSpPr>
          <p:spPr>
            <a:xfrm>
              <a:off x="4446453" y="3770812"/>
              <a:ext cx="641403" cy="337944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EED84FFF-21BF-4563-9603-EF0E5A741F71}"/>
                </a:ext>
              </a:extLst>
            </p:cNvPr>
            <p:cNvSpPr/>
            <p:nvPr/>
          </p:nvSpPr>
          <p:spPr>
            <a:xfrm>
              <a:off x="4561525" y="3928522"/>
              <a:ext cx="1368717" cy="22784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A5330495-E549-4F88-89E9-49C7040954C3}"/>
                </a:ext>
              </a:extLst>
            </p:cNvPr>
            <p:cNvSpPr txBox="1"/>
            <p:nvPr/>
          </p:nvSpPr>
          <p:spPr>
            <a:xfrm rot="16654309">
              <a:off x="4068311" y="393196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1393011C-75D7-4989-A77B-04D915D02E2A}"/>
                </a:ext>
              </a:extLst>
            </p:cNvPr>
            <p:cNvSpPr txBox="1"/>
            <p:nvPr/>
          </p:nvSpPr>
          <p:spPr>
            <a:xfrm rot="16654309">
              <a:off x="3923038" y="3847164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EA1D0D8-62C0-4371-BFAF-963C6E7932D7}"/>
                </a:ext>
              </a:extLst>
            </p:cNvPr>
            <p:cNvSpPr txBox="1"/>
            <p:nvPr/>
          </p:nvSpPr>
          <p:spPr>
            <a:xfrm rot="16793236">
              <a:off x="3602689" y="3751202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32FFEA77-1F77-46F4-8C2E-E144DE7085CD}"/>
                </a:ext>
              </a:extLst>
            </p:cNvPr>
            <p:cNvSpPr txBox="1"/>
            <p:nvPr/>
          </p:nvSpPr>
          <p:spPr>
            <a:xfrm rot="4602943">
              <a:off x="5273918" y="3683136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95.23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42867666-7B80-4544-8668-EBD60A0EA764}"/>
                </a:ext>
              </a:extLst>
            </p:cNvPr>
            <p:cNvSpPr txBox="1"/>
            <p:nvPr/>
          </p:nvSpPr>
          <p:spPr>
            <a:xfrm rot="3934840">
              <a:off x="4938409" y="3756470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95.22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9A317DE-1018-4612-830D-FF34E31C43B7}"/>
                </a:ext>
              </a:extLst>
            </p:cNvPr>
            <p:cNvSpPr txBox="1"/>
            <p:nvPr/>
          </p:nvSpPr>
          <p:spPr>
            <a:xfrm rot="3860262">
              <a:off x="4769248" y="3780567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95.61</a:t>
              </a: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999CF32-45F1-4677-8889-CC3AC50EB7BC}"/>
                </a:ext>
              </a:extLst>
            </p:cNvPr>
            <p:cNvSpPr/>
            <p:nvPr/>
          </p:nvSpPr>
          <p:spPr>
            <a:xfrm>
              <a:off x="3965400" y="3289759"/>
              <a:ext cx="1603508" cy="818997"/>
            </a:xfrm>
            <a:custGeom>
              <a:avLst/>
              <a:gdLst>
                <a:gd name="connsiteX0" fmla="*/ 162089 w 1603508"/>
                <a:gd name="connsiteY0" fmla="*/ 818996 h 818997"/>
                <a:gd name="connsiteX1" fmla="*/ 1441420 w 1603508"/>
                <a:gd name="connsiteY1" fmla="*/ 818996 h 818997"/>
                <a:gd name="connsiteX2" fmla="*/ 1441420 w 1603508"/>
                <a:gd name="connsiteY2" fmla="*/ 818997 h 818997"/>
                <a:gd name="connsiteX3" fmla="*/ 162089 w 1603508"/>
                <a:gd name="connsiteY3" fmla="*/ 818997 h 818997"/>
                <a:gd name="connsiteX4" fmla="*/ 801754 w 1603508"/>
                <a:gd name="connsiteY4" fmla="*/ 0 h 818997"/>
                <a:gd name="connsiteX5" fmla="*/ 1603508 w 1603508"/>
                <a:gd name="connsiteY5" fmla="*/ 801754 h 818997"/>
                <a:gd name="connsiteX6" fmla="*/ 1601770 w 1603508"/>
                <a:gd name="connsiteY6" fmla="*/ 818996 h 818997"/>
                <a:gd name="connsiteX7" fmla="*/ 1441420 w 1603508"/>
                <a:gd name="connsiteY7" fmla="*/ 818996 h 818997"/>
                <a:gd name="connsiteX8" fmla="*/ 1443158 w 1603508"/>
                <a:gd name="connsiteY8" fmla="*/ 801755 h 818997"/>
                <a:gd name="connsiteX9" fmla="*/ 801755 w 1603508"/>
                <a:gd name="connsiteY9" fmla="*/ 160351 h 818997"/>
                <a:gd name="connsiteX10" fmla="*/ 160351 w 1603508"/>
                <a:gd name="connsiteY10" fmla="*/ 801755 h 818997"/>
                <a:gd name="connsiteX11" fmla="*/ 162089 w 1603508"/>
                <a:gd name="connsiteY11" fmla="*/ 818996 h 818997"/>
                <a:gd name="connsiteX12" fmla="*/ 1738 w 1603508"/>
                <a:gd name="connsiteY12" fmla="*/ 818996 h 818997"/>
                <a:gd name="connsiteX13" fmla="*/ 0 w 1603508"/>
                <a:gd name="connsiteY13" fmla="*/ 801754 h 818997"/>
                <a:gd name="connsiteX14" fmla="*/ 801754 w 1603508"/>
                <a:gd name="connsiteY14" fmla="*/ 0 h 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3508" h="818997">
                  <a:moveTo>
                    <a:pt x="162089" y="818996"/>
                  </a:moveTo>
                  <a:lnTo>
                    <a:pt x="1441420" y="818996"/>
                  </a:lnTo>
                  <a:lnTo>
                    <a:pt x="1441420" y="818997"/>
                  </a:lnTo>
                  <a:lnTo>
                    <a:pt x="162089" y="818997"/>
                  </a:lnTo>
                  <a:close/>
                  <a:moveTo>
                    <a:pt x="801754" y="0"/>
                  </a:moveTo>
                  <a:cubicBezTo>
                    <a:pt x="1244550" y="0"/>
                    <a:pt x="1603508" y="358958"/>
                    <a:pt x="1603508" y="801754"/>
                  </a:cubicBezTo>
                  <a:lnTo>
                    <a:pt x="1601770" y="818996"/>
                  </a:lnTo>
                  <a:lnTo>
                    <a:pt x="1441420" y="818996"/>
                  </a:lnTo>
                  <a:lnTo>
                    <a:pt x="1443158" y="801755"/>
                  </a:lnTo>
                  <a:cubicBezTo>
                    <a:pt x="1443158" y="447517"/>
                    <a:pt x="1155992" y="160351"/>
                    <a:pt x="801755" y="160351"/>
                  </a:cubicBezTo>
                  <a:cubicBezTo>
                    <a:pt x="447517" y="160351"/>
                    <a:pt x="160351" y="447517"/>
                    <a:pt x="160351" y="801755"/>
                  </a:cubicBezTo>
                  <a:lnTo>
                    <a:pt x="162089" y="818996"/>
                  </a:lnTo>
                  <a:lnTo>
                    <a:pt x="1738" y="818996"/>
                  </a:lnTo>
                  <a:lnTo>
                    <a:pt x="0" y="801754"/>
                  </a:lnTo>
                  <a:cubicBezTo>
                    <a:pt x="0" y="358958"/>
                    <a:pt x="358958" y="0"/>
                    <a:pt x="801754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833E5FCF-DBC7-43D7-A1F7-1B480AEAD02E}"/>
                </a:ext>
              </a:extLst>
            </p:cNvPr>
            <p:cNvSpPr txBox="1"/>
            <p:nvPr/>
          </p:nvSpPr>
          <p:spPr>
            <a:xfrm rot="17271387">
              <a:off x="3769995" y="375422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EB9CEABB-258D-47C6-8691-D279B3716A2A}"/>
                </a:ext>
              </a:extLst>
            </p:cNvPr>
            <p:cNvSpPr txBox="1"/>
            <p:nvPr/>
          </p:nvSpPr>
          <p:spPr>
            <a:xfrm rot="4304595">
              <a:off x="5108986" y="3729891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96.52</a:t>
              </a:r>
            </a:p>
          </p:txBody>
        </p:sp>
        <p:sp>
          <p:nvSpPr>
            <p:cNvPr id="343" name="Isosceles Triangle 342">
              <a:extLst>
                <a:ext uri="{FF2B5EF4-FFF2-40B4-BE49-F238E27FC236}">
                  <a16:creationId xmlns:a16="http://schemas.microsoft.com/office/drawing/2014/main" id="{2D689800-00E0-4398-B633-D803467DB13E}"/>
                </a:ext>
              </a:extLst>
            </p:cNvPr>
            <p:cNvSpPr/>
            <p:nvPr/>
          </p:nvSpPr>
          <p:spPr>
            <a:xfrm>
              <a:off x="4828299" y="3938803"/>
              <a:ext cx="1368717" cy="163927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DE39AB-8DE0-416A-8217-F88E6E77EB1C}"/>
              </a:ext>
            </a:extLst>
          </p:cNvPr>
          <p:cNvGrpSpPr/>
          <p:nvPr/>
        </p:nvGrpSpPr>
        <p:grpSpPr>
          <a:xfrm>
            <a:off x="3805050" y="3120923"/>
            <a:ext cx="2391966" cy="1232429"/>
            <a:chOff x="3805050" y="3120923"/>
            <a:chExt cx="2391966" cy="1232429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B9B9086-5FD1-4E45-ACCB-76E5461A2D9D}"/>
                </a:ext>
              </a:extLst>
            </p:cNvPr>
            <p:cNvSpPr/>
            <p:nvPr/>
          </p:nvSpPr>
          <p:spPr>
            <a:xfrm>
              <a:off x="3805050" y="3120923"/>
              <a:ext cx="1924210" cy="979347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F6DD00F-F068-405D-8ECC-F03CC3D7120A}"/>
                </a:ext>
              </a:extLst>
            </p:cNvPr>
            <p:cNvSpPr/>
            <p:nvPr/>
          </p:nvSpPr>
          <p:spPr>
            <a:xfrm>
              <a:off x="4286103" y="3610461"/>
              <a:ext cx="962105" cy="49829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DC93BD2-6457-4920-A9E1-26FB6B0FE1A6}"/>
                </a:ext>
              </a:extLst>
            </p:cNvPr>
            <p:cNvSpPr/>
            <p:nvPr/>
          </p:nvSpPr>
          <p:spPr>
            <a:xfrm>
              <a:off x="4446453" y="3770812"/>
              <a:ext cx="641403" cy="337944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DB184276-34DB-4811-AA2C-5DF5D9B9F002}"/>
                </a:ext>
              </a:extLst>
            </p:cNvPr>
            <p:cNvSpPr/>
            <p:nvPr/>
          </p:nvSpPr>
          <p:spPr>
            <a:xfrm>
              <a:off x="4561525" y="3928522"/>
              <a:ext cx="1368717" cy="22784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41E38CA-578F-4057-A08F-D840BF920F19}"/>
                </a:ext>
              </a:extLst>
            </p:cNvPr>
            <p:cNvSpPr txBox="1"/>
            <p:nvPr/>
          </p:nvSpPr>
          <p:spPr>
            <a:xfrm rot="16654309">
              <a:off x="4068311" y="393196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184D577-1BD6-4068-AC61-0AB8868AD6AA}"/>
                </a:ext>
              </a:extLst>
            </p:cNvPr>
            <p:cNvSpPr txBox="1"/>
            <p:nvPr/>
          </p:nvSpPr>
          <p:spPr>
            <a:xfrm rot="16654309">
              <a:off x="3923038" y="3847164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B947D9-1F0B-4752-8D4B-0F3107F6098D}"/>
                </a:ext>
              </a:extLst>
            </p:cNvPr>
            <p:cNvSpPr txBox="1"/>
            <p:nvPr/>
          </p:nvSpPr>
          <p:spPr>
            <a:xfrm rot="16793236">
              <a:off x="3602689" y="3751202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FFFE135-00F2-4A0D-8308-BD2D35D510FB}"/>
                </a:ext>
              </a:extLst>
            </p:cNvPr>
            <p:cNvSpPr txBox="1"/>
            <p:nvPr/>
          </p:nvSpPr>
          <p:spPr>
            <a:xfrm rot="4602943">
              <a:off x="5273918" y="3683136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5809223-FA1C-497C-8FBA-0784A8E6839E}"/>
                </a:ext>
              </a:extLst>
            </p:cNvPr>
            <p:cNvSpPr txBox="1"/>
            <p:nvPr/>
          </p:nvSpPr>
          <p:spPr>
            <a:xfrm rot="3934840">
              <a:off x="4938409" y="3756470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95.30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EC6BF78-E59D-4B66-A117-3E7768229E70}"/>
                </a:ext>
              </a:extLst>
            </p:cNvPr>
            <p:cNvSpPr txBox="1"/>
            <p:nvPr/>
          </p:nvSpPr>
          <p:spPr>
            <a:xfrm rot="3860262">
              <a:off x="4769248" y="3780567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95.15</a:t>
              </a: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D8D95AF-BADE-4B18-B6CD-6968E0C68914}"/>
                </a:ext>
              </a:extLst>
            </p:cNvPr>
            <p:cNvSpPr/>
            <p:nvPr/>
          </p:nvSpPr>
          <p:spPr>
            <a:xfrm>
              <a:off x="3965400" y="3289759"/>
              <a:ext cx="1603508" cy="818997"/>
            </a:xfrm>
            <a:custGeom>
              <a:avLst/>
              <a:gdLst>
                <a:gd name="connsiteX0" fmla="*/ 162089 w 1603508"/>
                <a:gd name="connsiteY0" fmla="*/ 818996 h 818997"/>
                <a:gd name="connsiteX1" fmla="*/ 1441420 w 1603508"/>
                <a:gd name="connsiteY1" fmla="*/ 818996 h 818997"/>
                <a:gd name="connsiteX2" fmla="*/ 1441420 w 1603508"/>
                <a:gd name="connsiteY2" fmla="*/ 818997 h 818997"/>
                <a:gd name="connsiteX3" fmla="*/ 162089 w 1603508"/>
                <a:gd name="connsiteY3" fmla="*/ 818997 h 818997"/>
                <a:gd name="connsiteX4" fmla="*/ 801754 w 1603508"/>
                <a:gd name="connsiteY4" fmla="*/ 0 h 818997"/>
                <a:gd name="connsiteX5" fmla="*/ 1603508 w 1603508"/>
                <a:gd name="connsiteY5" fmla="*/ 801754 h 818997"/>
                <a:gd name="connsiteX6" fmla="*/ 1601770 w 1603508"/>
                <a:gd name="connsiteY6" fmla="*/ 818996 h 818997"/>
                <a:gd name="connsiteX7" fmla="*/ 1441420 w 1603508"/>
                <a:gd name="connsiteY7" fmla="*/ 818996 h 818997"/>
                <a:gd name="connsiteX8" fmla="*/ 1443158 w 1603508"/>
                <a:gd name="connsiteY8" fmla="*/ 801755 h 818997"/>
                <a:gd name="connsiteX9" fmla="*/ 801755 w 1603508"/>
                <a:gd name="connsiteY9" fmla="*/ 160351 h 818997"/>
                <a:gd name="connsiteX10" fmla="*/ 160351 w 1603508"/>
                <a:gd name="connsiteY10" fmla="*/ 801755 h 818997"/>
                <a:gd name="connsiteX11" fmla="*/ 162089 w 1603508"/>
                <a:gd name="connsiteY11" fmla="*/ 818996 h 818997"/>
                <a:gd name="connsiteX12" fmla="*/ 1738 w 1603508"/>
                <a:gd name="connsiteY12" fmla="*/ 818996 h 818997"/>
                <a:gd name="connsiteX13" fmla="*/ 0 w 1603508"/>
                <a:gd name="connsiteY13" fmla="*/ 801754 h 818997"/>
                <a:gd name="connsiteX14" fmla="*/ 801754 w 1603508"/>
                <a:gd name="connsiteY14" fmla="*/ 0 h 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3508" h="818997">
                  <a:moveTo>
                    <a:pt x="162089" y="818996"/>
                  </a:moveTo>
                  <a:lnTo>
                    <a:pt x="1441420" y="818996"/>
                  </a:lnTo>
                  <a:lnTo>
                    <a:pt x="1441420" y="818997"/>
                  </a:lnTo>
                  <a:lnTo>
                    <a:pt x="162089" y="818997"/>
                  </a:lnTo>
                  <a:close/>
                  <a:moveTo>
                    <a:pt x="801754" y="0"/>
                  </a:moveTo>
                  <a:cubicBezTo>
                    <a:pt x="1244550" y="0"/>
                    <a:pt x="1603508" y="358958"/>
                    <a:pt x="1603508" y="801754"/>
                  </a:cubicBezTo>
                  <a:lnTo>
                    <a:pt x="1601770" y="818996"/>
                  </a:lnTo>
                  <a:lnTo>
                    <a:pt x="1441420" y="818996"/>
                  </a:lnTo>
                  <a:lnTo>
                    <a:pt x="1443158" y="801755"/>
                  </a:lnTo>
                  <a:cubicBezTo>
                    <a:pt x="1443158" y="447517"/>
                    <a:pt x="1155992" y="160351"/>
                    <a:pt x="801755" y="160351"/>
                  </a:cubicBezTo>
                  <a:cubicBezTo>
                    <a:pt x="447517" y="160351"/>
                    <a:pt x="160351" y="447517"/>
                    <a:pt x="160351" y="801755"/>
                  </a:cubicBezTo>
                  <a:lnTo>
                    <a:pt x="162089" y="818996"/>
                  </a:lnTo>
                  <a:lnTo>
                    <a:pt x="1738" y="818996"/>
                  </a:lnTo>
                  <a:lnTo>
                    <a:pt x="0" y="801754"/>
                  </a:lnTo>
                  <a:cubicBezTo>
                    <a:pt x="0" y="358958"/>
                    <a:pt x="358958" y="0"/>
                    <a:pt x="801754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939BC16-7A7C-4266-93FB-FEA3370D98AD}"/>
                </a:ext>
              </a:extLst>
            </p:cNvPr>
            <p:cNvSpPr txBox="1"/>
            <p:nvPr/>
          </p:nvSpPr>
          <p:spPr>
            <a:xfrm rot="17271387">
              <a:off x="3769995" y="375422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452D11-0779-4D9B-9067-F113A5481D3E}"/>
                </a:ext>
              </a:extLst>
            </p:cNvPr>
            <p:cNvSpPr txBox="1"/>
            <p:nvPr/>
          </p:nvSpPr>
          <p:spPr>
            <a:xfrm rot="4304595">
              <a:off x="5108986" y="3729891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96.27</a:t>
              </a: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3B510988-FE60-4384-AB20-E8BFEEBEA7D3}"/>
                </a:ext>
              </a:extLst>
            </p:cNvPr>
            <p:cNvSpPr/>
            <p:nvPr/>
          </p:nvSpPr>
          <p:spPr>
            <a:xfrm>
              <a:off x="4828299" y="3938803"/>
              <a:ext cx="1368717" cy="163927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DEBAAF3-7C23-45E8-A582-BAD07E2F74FF}"/>
              </a:ext>
            </a:extLst>
          </p:cNvPr>
          <p:cNvGrpSpPr/>
          <p:nvPr/>
        </p:nvGrpSpPr>
        <p:grpSpPr>
          <a:xfrm>
            <a:off x="6088340" y="3120923"/>
            <a:ext cx="2391966" cy="1232429"/>
            <a:chOff x="3805050" y="3120923"/>
            <a:chExt cx="2391966" cy="1232429"/>
          </a:xfrm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E5CD4BA-7FFB-44E5-830F-871544E0EE4F}"/>
                </a:ext>
              </a:extLst>
            </p:cNvPr>
            <p:cNvSpPr/>
            <p:nvPr/>
          </p:nvSpPr>
          <p:spPr>
            <a:xfrm>
              <a:off x="3805050" y="3120923"/>
              <a:ext cx="1924210" cy="979347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3E2817B-0277-4591-98F4-AD6EB6AC30B0}"/>
                </a:ext>
              </a:extLst>
            </p:cNvPr>
            <p:cNvSpPr/>
            <p:nvPr/>
          </p:nvSpPr>
          <p:spPr>
            <a:xfrm>
              <a:off x="4286103" y="3610461"/>
              <a:ext cx="962105" cy="49829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DE0FC6C-5B89-4B8F-9C46-BAA3C86899E8}"/>
                </a:ext>
              </a:extLst>
            </p:cNvPr>
            <p:cNvSpPr/>
            <p:nvPr/>
          </p:nvSpPr>
          <p:spPr>
            <a:xfrm>
              <a:off x="4446453" y="3770812"/>
              <a:ext cx="641403" cy="337944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3F343B8F-BC5D-4CA3-8329-A10FE9428517}"/>
                </a:ext>
              </a:extLst>
            </p:cNvPr>
            <p:cNvSpPr/>
            <p:nvPr/>
          </p:nvSpPr>
          <p:spPr>
            <a:xfrm>
              <a:off x="4561525" y="3928522"/>
              <a:ext cx="1368717" cy="22784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2612DCB-C6D6-4EF1-8B92-6896709D0874}"/>
                </a:ext>
              </a:extLst>
            </p:cNvPr>
            <p:cNvSpPr txBox="1"/>
            <p:nvPr/>
          </p:nvSpPr>
          <p:spPr>
            <a:xfrm rot="16654309">
              <a:off x="4068311" y="393196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A120356-EF22-4A9D-AE4F-1AD949A526CF}"/>
                </a:ext>
              </a:extLst>
            </p:cNvPr>
            <p:cNvSpPr txBox="1"/>
            <p:nvPr/>
          </p:nvSpPr>
          <p:spPr>
            <a:xfrm rot="16654309">
              <a:off x="3923038" y="3847164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B84644E-D4CF-4877-8F81-96612A29EBF1}"/>
                </a:ext>
              </a:extLst>
            </p:cNvPr>
            <p:cNvSpPr txBox="1"/>
            <p:nvPr/>
          </p:nvSpPr>
          <p:spPr>
            <a:xfrm rot="16793236">
              <a:off x="3602689" y="3751202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7B036291-3647-424B-9991-CC93374FCD23}"/>
                </a:ext>
              </a:extLst>
            </p:cNvPr>
            <p:cNvSpPr txBox="1"/>
            <p:nvPr/>
          </p:nvSpPr>
          <p:spPr>
            <a:xfrm rot="4602943">
              <a:off x="5273918" y="3683136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95.39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0630FEAF-C332-4736-AF2F-1EBC359A227B}"/>
                </a:ext>
              </a:extLst>
            </p:cNvPr>
            <p:cNvSpPr txBox="1"/>
            <p:nvPr/>
          </p:nvSpPr>
          <p:spPr>
            <a:xfrm rot="3934840">
              <a:off x="4938409" y="3756470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95.38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DB9C1CB2-66B8-4F48-9677-8F301D02D6A7}"/>
                </a:ext>
              </a:extLst>
            </p:cNvPr>
            <p:cNvSpPr txBox="1"/>
            <p:nvPr/>
          </p:nvSpPr>
          <p:spPr>
            <a:xfrm rot="3860262">
              <a:off x="4769248" y="3780567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95.20</a:t>
              </a: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27DAF25-61BF-4C99-B58F-492D2062D0EE}"/>
                </a:ext>
              </a:extLst>
            </p:cNvPr>
            <p:cNvSpPr/>
            <p:nvPr/>
          </p:nvSpPr>
          <p:spPr>
            <a:xfrm>
              <a:off x="3965400" y="3289759"/>
              <a:ext cx="1603508" cy="818997"/>
            </a:xfrm>
            <a:custGeom>
              <a:avLst/>
              <a:gdLst>
                <a:gd name="connsiteX0" fmla="*/ 162089 w 1603508"/>
                <a:gd name="connsiteY0" fmla="*/ 818996 h 818997"/>
                <a:gd name="connsiteX1" fmla="*/ 1441420 w 1603508"/>
                <a:gd name="connsiteY1" fmla="*/ 818996 h 818997"/>
                <a:gd name="connsiteX2" fmla="*/ 1441420 w 1603508"/>
                <a:gd name="connsiteY2" fmla="*/ 818997 h 818997"/>
                <a:gd name="connsiteX3" fmla="*/ 162089 w 1603508"/>
                <a:gd name="connsiteY3" fmla="*/ 818997 h 818997"/>
                <a:gd name="connsiteX4" fmla="*/ 801754 w 1603508"/>
                <a:gd name="connsiteY4" fmla="*/ 0 h 818997"/>
                <a:gd name="connsiteX5" fmla="*/ 1603508 w 1603508"/>
                <a:gd name="connsiteY5" fmla="*/ 801754 h 818997"/>
                <a:gd name="connsiteX6" fmla="*/ 1601770 w 1603508"/>
                <a:gd name="connsiteY6" fmla="*/ 818996 h 818997"/>
                <a:gd name="connsiteX7" fmla="*/ 1441420 w 1603508"/>
                <a:gd name="connsiteY7" fmla="*/ 818996 h 818997"/>
                <a:gd name="connsiteX8" fmla="*/ 1443158 w 1603508"/>
                <a:gd name="connsiteY8" fmla="*/ 801755 h 818997"/>
                <a:gd name="connsiteX9" fmla="*/ 801755 w 1603508"/>
                <a:gd name="connsiteY9" fmla="*/ 160351 h 818997"/>
                <a:gd name="connsiteX10" fmla="*/ 160351 w 1603508"/>
                <a:gd name="connsiteY10" fmla="*/ 801755 h 818997"/>
                <a:gd name="connsiteX11" fmla="*/ 162089 w 1603508"/>
                <a:gd name="connsiteY11" fmla="*/ 818996 h 818997"/>
                <a:gd name="connsiteX12" fmla="*/ 1738 w 1603508"/>
                <a:gd name="connsiteY12" fmla="*/ 818996 h 818997"/>
                <a:gd name="connsiteX13" fmla="*/ 0 w 1603508"/>
                <a:gd name="connsiteY13" fmla="*/ 801754 h 818997"/>
                <a:gd name="connsiteX14" fmla="*/ 801754 w 1603508"/>
                <a:gd name="connsiteY14" fmla="*/ 0 h 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3508" h="818997">
                  <a:moveTo>
                    <a:pt x="162089" y="818996"/>
                  </a:moveTo>
                  <a:lnTo>
                    <a:pt x="1441420" y="818996"/>
                  </a:lnTo>
                  <a:lnTo>
                    <a:pt x="1441420" y="818997"/>
                  </a:lnTo>
                  <a:lnTo>
                    <a:pt x="162089" y="818997"/>
                  </a:lnTo>
                  <a:close/>
                  <a:moveTo>
                    <a:pt x="801754" y="0"/>
                  </a:moveTo>
                  <a:cubicBezTo>
                    <a:pt x="1244550" y="0"/>
                    <a:pt x="1603508" y="358958"/>
                    <a:pt x="1603508" y="801754"/>
                  </a:cubicBezTo>
                  <a:lnTo>
                    <a:pt x="1601770" y="818996"/>
                  </a:lnTo>
                  <a:lnTo>
                    <a:pt x="1441420" y="818996"/>
                  </a:lnTo>
                  <a:lnTo>
                    <a:pt x="1443158" y="801755"/>
                  </a:lnTo>
                  <a:cubicBezTo>
                    <a:pt x="1443158" y="447517"/>
                    <a:pt x="1155992" y="160351"/>
                    <a:pt x="801755" y="160351"/>
                  </a:cubicBezTo>
                  <a:cubicBezTo>
                    <a:pt x="447517" y="160351"/>
                    <a:pt x="160351" y="447517"/>
                    <a:pt x="160351" y="801755"/>
                  </a:cubicBezTo>
                  <a:lnTo>
                    <a:pt x="162089" y="818996"/>
                  </a:lnTo>
                  <a:lnTo>
                    <a:pt x="1738" y="818996"/>
                  </a:lnTo>
                  <a:lnTo>
                    <a:pt x="0" y="801754"/>
                  </a:lnTo>
                  <a:cubicBezTo>
                    <a:pt x="0" y="358958"/>
                    <a:pt x="358958" y="0"/>
                    <a:pt x="801754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06E0A7A-A5BE-4B3A-8B24-4F136B1CAE57}"/>
                </a:ext>
              </a:extLst>
            </p:cNvPr>
            <p:cNvSpPr txBox="1"/>
            <p:nvPr/>
          </p:nvSpPr>
          <p:spPr>
            <a:xfrm rot="17271387">
              <a:off x="3769995" y="375422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87F8D435-0047-4AF5-906D-1D114CF5C4E5}"/>
                </a:ext>
              </a:extLst>
            </p:cNvPr>
            <p:cNvSpPr txBox="1"/>
            <p:nvPr/>
          </p:nvSpPr>
          <p:spPr>
            <a:xfrm rot="4304595">
              <a:off x="5108986" y="3729891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96.26</a:t>
              </a:r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B73B83FC-C252-4425-8179-B952EBECA3A3}"/>
                </a:ext>
              </a:extLst>
            </p:cNvPr>
            <p:cNvSpPr/>
            <p:nvPr/>
          </p:nvSpPr>
          <p:spPr>
            <a:xfrm>
              <a:off x="4828299" y="3938803"/>
              <a:ext cx="1368717" cy="163927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F254E4E7-2CE2-481E-AB27-B203EABD49F6}"/>
              </a:ext>
            </a:extLst>
          </p:cNvPr>
          <p:cNvSpPr txBox="1"/>
          <p:nvPr/>
        </p:nvSpPr>
        <p:spPr>
          <a:xfrm>
            <a:off x="3620165" y="2604986"/>
            <a:ext cx="2293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sz="2000" dirty="0"/>
              <a:t>Model Report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8AA8D89-77B9-4570-B59D-18BF7DDDE5F7}"/>
              </a:ext>
            </a:extLst>
          </p:cNvPr>
          <p:cNvGrpSpPr/>
          <p:nvPr/>
        </p:nvGrpSpPr>
        <p:grpSpPr>
          <a:xfrm>
            <a:off x="8763215" y="3618124"/>
            <a:ext cx="118500" cy="634539"/>
            <a:chOff x="8635891" y="971644"/>
            <a:chExt cx="118500" cy="634539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DA6AA73D-65B8-4E44-8E8E-8FDBEB325D09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BB19453C-EA8C-4B91-92C9-85998E4EBBB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3444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  <p:bldP spid="289" grpId="0" animBg="1"/>
      <p:bldP spid="279" grpId="0" animBg="1"/>
      <p:bldP spid="283" grpId="0" animBg="1"/>
      <p:bldP spid="285" grpId="0" animBg="1"/>
      <p:bldP spid="284" grpId="0" animBg="1"/>
      <p:bldP spid="287" grpId="0" animBg="1"/>
      <p:bldP spid="286" grpId="0" animBg="1"/>
      <p:bldP spid="2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33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مقایسه با سایر پژوهش ها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/>
          <a:lstStyle/>
          <a:p>
            <a:r>
              <a:rPr lang="fa-IR" dirty="0"/>
              <a:t>مقایسه در </a:t>
            </a:r>
            <a:r>
              <a:rPr lang="fa-IR" dirty="0">
                <a:solidFill>
                  <a:srgbClr val="AE2B6D"/>
                </a:solidFill>
              </a:rPr>
              <a:t>یک</a:t>
            </a:r>
            <a:r>
              <a:rPr lang="fa-IR" dirty="0"/>
              <a:t> طبقه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CDAAC07-02F9-4972-9BCC-A4CBB1FDE99B}"/>
              </a:ext>
            </a:extLst>
          </p:cNvPr>
          <p:cNvGrpSpPr/>
          <p:nvPr/>
        </p:nvGrpSpPr>
        <p:grpSpPr>
          <a:xfrm>
            <a:off x="3701506" y="2045528"/>
            <a:ext cx="3386063" cy="230832"/>
            <a:chOff x="4986859" y="345704"/>
            <a:chExt cx="3386063" cy="230832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7CBA58E6-BDAA-436F-946D-DE133DF3E6D9}"/>
                </a:ext>
              </a:extLst>
            </p:cNvPr>
            <p:cNvSpPr/>
            <p:nvPr/>
          </p:nvSpPr>
          <p:spPr>
            <a:xfrm>
              <a:off x="7206497" y="350831"/>
              <a:ext cx="151085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E2B6D"/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544E18A4-E62A-4571-B724-982EB92FEC40}"/>
                </a:ext>
              </a:extLst>
            </p:cNvPr>
            <p:cNvSpPr/>
            <p:nvPr/>
          </p:nvSpPr>
          <p:spPr>
            <a:xfrm>
              <a:off x="6014404" y="350831"/>
              <a:ext cx="144282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ECE67D5A-687F-4D01-A7AD-C2BD24A43651}"/>
                </a:ext>
              </a:extLst>
            </p:cNvPr>
            <p:cNvSpPr/>
            <p:nvPr/>
          </p:nvSpPr>
          <p:spPr>
            <a:xfrm>
              <a:off x="8227014" y="350831"/>
              <a:ext cx="145908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E2D52E-84F9-4F6C-A20E-243251889268}"/>
                </a:ext>
              </a:extLst>
            </p:cNvPr>
            <p:cNvSpPr txBox="1"/>
            <p:nvPr/>
          </p:nvSpPr>
          <p:spPr>
            <a:xfrm>
              <a:off x="4986859" y="345704"/>
              <a:ext cx="1051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sz="90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Random Forest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0A13FAB-54F7-44AC-A291-8EAF7344CCFE}"/>
                </a:ext>
              </a:extLst>
            </p:cNvPr>
            <p:cNvSpPr txBox="1"/>
            <p:nvPr/>
          </p:nvSpPr>
          <p:spPr>
            <a:xfrm>
              <a:off x="617633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/>
                <a:t>XGBoost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47962AD-0FC3-4417-A02B-3FA2B96978AE}"/>
                </a:ext>
              </a:extLst>
            </p:cNvPr>
            <p:cNvSpPr txBox="1"/>
            <p:nvPr/>
          </p:nvSpPr>
          <p:spPr>
            <a:xfrm>
              <a:off x="722354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 dirty="0"/>
                <a:t>AdaBoost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0F7DC0BF-4F34-4218-A8D4-1EA4F9AAD05E}"/>
                  </a:ext>
                </a:extLst>
              </p:cNvPr>
              <p:cNvSpPr txBox="1"/>
              <p:nvPr/>
            </p:nvSpPr>
            <p:spPr>
              <a:xfrm>
                <a:off x="1855098" y="2459615"/>
                <a:ext cx="904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0F7DC0BF-4F34-4218-A8D4-1EA4F9AA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98" y="2459615"/>
                <a:ext cx="904020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11B15E9-A76A-49E0-A011-4CAAD69635CB}"/>
                  </a:ext>
                </a:extLst>
              </p:cNvPr>
              <p:cNvSpPr txBox="1"/>
              <p:nvPr/>
            </p:nvSpPr>
            <p:spPr>
              <a:xfrm>
                <a:off x="1849011" y="3210258"/>
                <a:ext cx="904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11B15E9-A76A-49E0-A011-4CAAD6963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011" y="3210258"/>
                <a:ext cx="90402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85AA4D4-E76A-4E8D-82FB-6A1798C7EDC2}"/>
                  </a:ext>
                </a:extLst>
              </p:cNvPr>
              <p:cNvSpPr txBox="1"/>
              <p:nvPr/>
            </p:nvSpPr>
            <p:spPr>
              <a:xfrm>
                <a:off x="1826468" y="3927791"/>
                <a:ext cx="904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85AA4D4-E76A-4E8D-82FB-6A1798C7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468" y="3927791"/>
                <a:ext cx="904020" cy="307777"/>
              </a:xfrm>
              <a:prstGeom prst="rect">
                <a:avLst/>
              </a:prstGeom>
              <a:blipFill>
                <a:blip r:embed="rId17"/>
                <a:stretch>
                  <a:fillRect l="-2703" b="-1961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5326891-0A8A-4104-8E07-CE4D5D8647DA}"/>
                  </a:ext>
                </a:extLst>
              </p:cNvPr>
              <p:cNvSpPr txBox="1"/>
              <p:nvPr/>
            </p:nvSpPr>
            <p:spPr>
              <a:xfrm>
                <a:off x="6737431" y="2462623"/>
                <a:ext cx="8098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5.026 </m:t>
                      </m:r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𝑠𝑒𝑐𝑜𝑛𝑑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5326891-0A8A-4104-8E07-CE4D5D864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31" y="2462623"/>
                <a:ext cx="809840" cy="261610"/>
              </a:xfrm>
              <a:prstGeom prst="rect">
                <a:avLst/>
              </a:prstGeom>
              <a:blipFill>
                <a:blip r:embed="rId18"/>
                <a:stretch>
                  <a:fillRect r="-17293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D7B859F-ED10-46F3-A03D-E1F5D6218E9B}"/>
                  </a:ext>
                </a:extLst>
              </p:cNvPr>
              <p:cNvSpPr txBox="1"/>
              <p:nvPr/>
            </p:nvSpPr>
            <p:spPr>
              <a:xfrm>
                <a:off x="6741322" y="3936653"/>
                <a:ext cx="620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D7B859F-ED10-46F3-A03D-E1F5D6218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322" y="3936653"/>
                <a:ext cx="620546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0A613F4-8E9A-4384-AD68-C918C8323757}"/>
                  </a:ext>
                </a:extLst>
              </p:cNvPr>
              <p:cNvSpPr txBox="1"/>
              <p:nvPr/>
            </p:nvSpPr>
            <p:spPr>
              <a:xfrm>
                <a:off x="6741216" y="3218485"/>
                <a:ext cx="6668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1.87</m:t>
                      </m:r>
                      <m:r>
                        <a:rPr lang="en-US" sz="12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0A613F4-8E9A-4384-AD68-C918C832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216" y="3218485"/>
                <a:ext cx="666848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853AA002-895B-482C-B802-66B6E04B80D0}"/>
              </a:ext>
            </a:extLst>
          </p:cNvPr>
          <p:cNvSpPr/>
          <p:nvPr/>
        </p:nvSpPr>
        <p:spPr>
          <a:xfrm>
            <a:off x="2801522" y="3198510"/>
            <a:ext cx="3921026" cy="3068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515F936-F93C-405B-85AF-0A48891F832D}"/>
              </a:ext>
            </a:extLst>
          </p:cNvPr>
          <p:cNvSpPr/>
          <p:nvPr/>
        </p:nvSpPr>
        <p:spPr>
          <a:xfrm>
            <a:off x="2815297" y="2426180"/>
            <a:ext cx="3921026" cy="3068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F27617AE-8077-42C6-99FD-0A1FE11F02A5}"/>
              </a:ext>
            </a:extLst>
          </p:cNvPr>
          <p:cNvSpPr/>
          <p:nvPr/>
        </p:nvSpPr>
        <p:spPr>
          <a:xfrm flipV="1">
            <a:off x="2825693" y="2434214"/>
            <a:ext cx="3904008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F714AC9D-7371-423E-AC3F-E20AD71CF482}"/>
              </a:ext>
            </a:extLst>
          </p:cNvPr>
          <p:cNvSpPr/>
          <p:nvPr/>
        </p:nvSpPr>
        <p:spPr>
          <a:xfrm>
            <a:off x="2820932" y="2436203"/>
            <a:ext cx="565078" cy="2903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9DA11DDB-0FB6-4631-B3B0-F50999CAB48C}"/>
              </a:ext>
            </a:extLst>
          </p:cNvPr>
          <p:cNvSpPr/>
          <p:nvPr/>
        </p:nvSpPr>
        <p:spPr>
          <a:xfrm>
            <a:off x="2825694" y="2432280"/>
            <a:ext cx="466198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BAAB3A49-28C1-4D7A-8043-77B7C76FAB97}"/>
              </a:ext>
            </a:extLst>
          </p:cNvPr>
          <p:cNvSpPr/>
          <p:nvPr/>
        </p:nvSpPr>
        <p:spPr>
          <a:xfrm>
            <a:off x="2815297" y="3920387"/>
            <a:ext cx="3921026" cy="3068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CBED6876-7ED2-4117-AA1A-7C96CE23F5E5}"/>
              </a:ext>
            </a:extLst>
          </p:cNvPr>
          <p:cNvSpPr/>
          <p:nvPr/>
        </p:nvSpPr>
        <p:spPr>
          <a:xfrm>
            <a:off x="2825693" y="2436204"/>
            <a:ext cx="304857" cy="2830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027215A6-22FD-4FF0-9E4A-6FF6C7C3D786}"/>
              </a:ext>
            </a:extLst>
          </p:cNvPr>
          <p:cNvSpPr/>
          <p:nvPr/>
        </p:nvSpPr>
        <p:spPr>
          <a:xfrm>
            <a:off x="2829218" y="2436204"/>
            <a:ext cx="245172" cy="28302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E29622-7517-4CF6-84CC-BC97EE4EE392}"/>
              </a:ext>
            </a:extLst>
          </p:cNvPr>
          <p:cNvSpPr/>
          <p:nvPr/>
        </p:nvSpPr>
        <p:spPr>
          <a:xfrm>
            <a:off x="2818472" y="3206841"/>
            <a:ext cx="3903173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1183B33-3796-4060-94A5-B5A37A58BBEF}"/>
              </a:ext>
            </a:extLst>
          </p:cNvPr>
          <p:cNvSpPr/>
          <p:nvPr/>
        </p:nvSpPr>
        <p:spPr>
          <a:xfrm flipV="1">
            <a:off x="2804682" y="3207819"/>
            <a:ext cx="3205391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CCFFD603-7AB2-461D-B26D-B8ECD548A861}"/>
              </a:ext>
            </a:extLst>
          </p:cNvPr>
          <p:cNvSpPr/>
          <p:nvPr/>
        </p:nvSpPr>
        <p:spPr>
          <a:xfrm>
            <a:off x="2815297" y="3208208"/>
            <a:ext cx="1080722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58EE7C9C-7DCB-4044-92BB-E203750E2AE3}"/>
              </a:ext>
            </a:extLst>
          </p:cNvPr>
          <p:cNvSpPr/>
          <p:nvPr/>
        </p:nvSpPr>
        <p:spPr>
          <a:xfrm>
            <a:off x="2815296" y="3208208"/>
            <a:ext cx="1032232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6403C053-24E3-4E37-955B-15415CEF08F9}"/>
              </a:ext>
            </a:extLst>
          </p:cNvPr>
          <p:cNvSpPr/>
          <p:nvPr/>
        </p:nvSpPr>
        <p:spPr>
          <a:xfrm>
            <a:off x="2808946" y="3208208"/>
            <a:ext cx="905804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0C68E282-8DA6-4314-BD85-48E82CB354DB}"/>
              </a:ext>
            </a:extLst>
          </p:cNvPr>
          <p:cNvSpPr/>
          <p:nvPr/>
        </p:nvSpPr>
        <p:spPr>
          <a:xfrm>
            <a:off x="2819692" y="3932105"/>
            <a:ext cx="3823401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EA7F9D7-00EE-4077-98BD-F86EF9F01388}"/>
              </a:ext>
            </a:extLst>
          </p:cNvPr>
          <p:cNvSpPr txBox="1"/>
          <p:nvPr/>
        </p:nvSpPr>
        <p:spPr>
          <a:xfrm rot="5400000">
            <a:off x="6373295" y="4316566"/>
            <a:ext cx="429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98.3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F366A4F-F87C-4D97-86F0-E21EC8600A6A}"/>
              </a:ext>
            </a:extLst>
          </p:cNvPr>
          <p:cNvSpPr/>
          <p:nvPr/>
        </p:nvSpPr>
        <p:spPr>
          <a:xfrm>
            <a:off x="2667636" y="2080458"/>
            <a:ext cx="147600" cy="147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E2C1AD4-467C-47C7-AF55-3493E24C3D7C}"/>
              </a:ext>
            </a:extLst>
          </p:cNvPr>
          <p:cNvSpPr/>
          <p:nvPr/>
        </p:nvSpPr>
        <p:spPr>
          <a:xfrm flipV="1">
            <a:off x="3338841" y="2076796"/>
            <a:ext cx="147600" cy="1472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3D87FD-5859-46B8-A812-F96E5D3C3F86}"/>
              </a:ext>
            </a:extLst>
          </p:cNvPr>
          <p:cNvSpPr txBox="1"/>
          <p:nvPr/>
        </p:nvSpPr>
        <p:spPr>
          <a:xfrm>
            <a:off x="2187663" y="2052757"/>
            <a:ext cx="471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Kalameh Medium" pitchFamily="2" charset="-78"/>
                <a:cs typeface="Kalameh Medium" pitchFamily="2" charset="-78"/>
              </a:rPr>
              <a:t>[35]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D38FFF-4698-4591-BD23-68ECD5FFFD3C}"/>
              </a:ext>
            </a:extLst>
          </p:cNvPr>
          <p:cNvSpPr txBox="1"/>
          <p:nvPr/>
        </p:nvSpPr>
        <p:spPr>
          <a:xfrm>
            <a:off x="2944394" y="2045528"/>
            <a:ext cx="388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Kalameh Medium" pitchFamily="2" charset="-78"/>
                <a:cs typeface="Kalameh Medium" pitchFamily="2" charset="-78"/>
              </a:rPr>
              <a:t>[16]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E4CEBDF2-CE91-4FF6-8400-86F313B4CB35}"/>
              </a:ext>
            </a:extLst>
          </p:cNvPr>
          <p:cNvSpPr/>
          <p:nvPr/>
        </p:nvSpPr>
        <p:spPr>
          <a:xfrm>
            <a:off x="2818104" y="3933898"/>
            <a:ext cx="3731950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059B817A-2070-495C-82D2-C6CE5F5F1665}"/>
              </a:ext>
            </a:extLst>
          </p:cNvPr>
          <p:cNvSpPr/>
          <p:nvPr/>
        </p:nvSpPr>
        <p:spPr>
          <a:xfrm>
            <a:off x="2829222" y="3932105"/>
            <a:ext cx="3546013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0F8EA52-BCC0-4474-B6B1-CD71006C2245}"/>
              </a:ext>
            </a:extLst>
          </p:cNvPr>
          <p:cNvSpPr/>
          <p:nvPr/>
        </p:nvSpPr>
        <p:spPr>
          <a:xfrm flipV="1">
            <a:off x="2833749" y="3927127"/>
            <a:ext cx="3478849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E7B9DC0-C9F8-40AA-B9F0-2AE268CBC4E9}"/>
              </a:ext>
            </a:extLst>
          </p:cNvPr>
          <p:cNvSpPr/>
          <p:nvPr/>
        </p:nvSpPr>
        <p:spPr>
          <a:xfrm>
            <a:off x="2833749" y="3930792"/>
            <a:ext cx="3271776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112CDEC-9469-49C3-886F-8A2B5BE7EA76}"/>
              </a:ext>
            </a:extLst>
          </p:cNvPr>
          <p:cNvSpPr txBox="1"/>
          <p:nvPr/>
        </p:nvSpPr>
        <p:spPr>
          <a:xfrm rot="5400000">
            <a:off x="6013686" y="4326307"/>
            <a:ext cx="507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95.04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CF052D2-570B-4F9D-AC33-1635BD9F4F10}"/>
              </a:ext>
            </a:extLst>
          </p:cNvPr>
          <p:cNvSpPr txBox="1"/>
          <p:nvPr/>
        </p:nvSpPr>
        <p:spPr>
          <a:xfrm>
            <a:off x="5517281" y="3982267"/>
            <a:ext cx="619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050" dirty="0">
                <a:solidFill>
                  <a:schemeClr val="bg1"/>
                </a:solidFill>
              </a:rPr>
              <a:t>94.87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4F3814-3D63-4821-8CC3-E58038BBF7AD}"/>
              </a:ext>
            </a:extLst>
          </p:cNvPr>
          <p:cNvSpPr txBox="1"/>
          <p:nvPr/>
        </p:nvSpPr>
        <p:spPr>
          <a:xfrm rot="5400000">
            <a:off x="6163146" y="4320595"/>
            <a:ext cx="507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97.53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D9FB75C-130F-460C-BB74-0A794BBC09FD}"/>
              </a:ext>
            </a:extLst>
          </p:cNvPr>
          <p:cNvSpPr txBox="1"/>
          <p:nvPr/>
        </p:nvSpPr>
        <p:spPr>
          <a:xfrm rot="5400000">
            <a:off x="5836800" y="4326307"/>
            <a:ext cx="507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94.87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6A817C-F93A-42EB-A0E1-2B36C27ED637}"/>
              </a:ext>
            </a:extLst>
          </p:cNvPr>
          <p:cNvSpPr txBox="1"/>
          <p:nvPr/>
        </p:nvSpPr>
        <p:spPr>
          <a:xfrm>
            <a:off x="5492901" y="3251439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1.41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0A10071-6CB5-46EE-9B43-87FD8F5251F7}"/>
              </a:ext>
            </a:extLst>
          </p:cNvPr>
          <p:cNvSpPr txBox="1"/>
          <p:nvPr/>
        </p:nvSpPr>
        <p:spPr>
          <a:xfrm>
            <a:off x="3207081" y="3251439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EB0DC3B-488C-4899-A169-8CE3CA271B00}"/>
              </a:ext>
            </a:extLst>
          </p:cNvPr>
          <p:cNvSpPr txBox="1"/>
          <p:nvPr/>
        </p:nvSpPr>
        <p:spPr>
          <a:xfrm rot="5400000">
            <a:off x="3378688" y="3532671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0.31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6063282-8F69-4573-8DE7-23F1F8894B35}"/>
              </a:ext>
            </a:extLst>
          </p:cNvPr>
          <p:cNvSpPr txBox="1"/>
          <p:nvPr/>
        </p:nvSpPr>
        <p:spPr>
          <a:xfrm rot="5400000">
            <a:off x="3561572" y="3532671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0.35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251118-F04E-4041-B21C-9AAA799B0419}"/>
              </a:ext>
            </a:extLst>
          </p:cNvPr>
          <p:cNvSpPr txBox="1"/>
          <p:nvPr/>
        </p:nvSpPr>
        <p:spPr>
          <a:xfrm rot="5400000">
            <a:off x="2610560" y="276449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8B8B3D3-63CF-46A1-A3BF-EB1D740A24C2}"/>
              </a:ext>
            </a:extLst>
          </p:cNvPr>
          <p:cNvSpPr txBox="1"/>
          <p:nvPr/>
        </p:nvSpPr>
        <p:spPr>
          <a:xfrm rot="5400000">
            <a:off x="2755163" y="276449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0.17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F6BA5C3-7A70-4ED3-81FF-A4B514F03EAF}"/>
              </a:ext>
            </a:extLst>
          </p:cNvPr>
          <p:cNvSpPr txBox="1"/>
          <p:nvPr/>
        </p:nvSpPr>
        <p:spPr>
          <a:xfrm rot="5400000">
            <a:off x="2900224" y="277123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0.28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B518093-AA48-4D8F-B29B-6CB265970D7E}"/>
              </a:ext>
            </a:extLst>
          </p:cNvPr>
          <p:cNvSpPr txBox="1"/>
          <p:nvPr/>
        </p:nvSpPr>
        <p:spPr>
          <a:xfrm rot="5400000">
            <a:off x="3048495" y="277797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0.33</a:t>
            </a:r>
          </a:p>
        </p:txBody>
      </p:sp>
      <p:sp>
        <p:nvSpPr>
          <p:cNvPr id="208" name="Content Placeholder 56">
            <a:extLst>
              <a:ext uri="{FF2B5EF4-FFF2-40B4-BE49-F238E27FC236}">
                <a16:creationId xmlns:a16="http://schemas.microsoft.com/office/drawing/2014/main" id="{35A79848-FEB2-4C6D-8A07-ECEB93FB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435" y="754070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Kalameh Medium" pitchFamily="2" charset="-78"/>
                <a:cs typeface="Kalameh Medium" pitchFamily="2" charset="-78"/>
              </a:rPr>
              <a:t>[35]</a:t>
            </a:r>
            <a:r>
              <a:rPr lang="fa-IR" dirty="0">
                <a:latin typeface="Kalameh Medium" pitchFamily="2" charset="-78"/>
                <a:cs typeface="Kalameh Medium" pitchFamily="2" charset="-78"/>
              </a:rPr>
              <a:t>: 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روش </a:t>
            </a:r>
            <a:r>
              <a:rPr lang="en-US" dirty="0" err="1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MoE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با رأی اکثریت وزن‌دار ساده</a:t>
            </a:r>
            <a:endParaRPr lang="fa-IR" dirty="0">
              <a:solidFill>
                <a:srgbClr val="AE2B6D"/>
              </a:solidFill>
            </a:endParaRP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Kalameh Medium" pitchFamily="2" charset="-78"/>
                <a:cs typeface="Kalameh Medium" pitchFamily="2" charset="-78"/>
              </a:rPr>
              <a:t>[16]</a:t>
            </a:r>
            <a:r>
              <a:rPr lang="fa-IR" dirty="0">
                <a:latin typeface="Kalameh Medium" pitchFamily="2" charset="-78"/>
                <a:cs typeface="Kalameh Medium" pitchFamily="2" charset="-78"/>
              </a:rPr>
              <a:t>: 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روش</a:t>
            </a:r>
            <a:r>
              <a:rPr lang="en-US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ابداعی </a:t>
            </a:r>
            <a:r>
              <a:rPr lang="en-US" dirty="0" err="1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MoE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با رأی اکثریت وزن‌دار </a:t>
            </a:r>
            <a:r>
              <a:rPr lang="en-US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DS-belief</a:t>
            </a:r>
            <a:endParaRPr lang="fa-IR" dirty="0">
              <a:solidFill>
                <a:srgbClr val="AE2B6D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180FA8F-03F2-4FF7-B04E-7A44525B84E0}"/>
              </a:ext>
            </a:extLst>
          </p:cNvPr>
          <p:cNvGrpSpPr/>
          <p:nvPr/>
        </p:nvGrpSpPr>
        <p:grpSpPr>
          <a:xfrm>
            <a:off x="8763215" y="3719724"/>
            <a:ext cx="118500" cy="634539"/>
            <a:chOff x="8635891" y="971644"/>
            <a:chExt cx="118500" cy="634539"/>
          </a:xfrm>
        </p:grpSpPr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0BDAF89E-F199-429F-91EA-9A36AA6C0A29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48080C9E-9BF3-4204-B330-112856AB06A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3816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188" grpId="0" animBg="1"/>
      <p:bldP spid="203" grpId="0" animBg="1"/>
      <p:bldP spid="186" grpId="0" animBg="1"/>
      <p:bldP spid="187" grpId="0" animBg="1"/>
      <p:bldP spid="113" grpId="0" animBg="1"/>
      <p:bldP spid="114" grpId="0" animBg="1"/>
      <p:bldP spid="189" grpId="0" animBg="1"/>
      <p:bldP spid="190" grpId="0" animBg="1"/>
      <p:bldP spid="191" grpId="0" animBg="1"/>
      <p:bldP spid="194" grpId="0" animBg="1"/>
      <p:bldP spid="192" grpId="0" animBg="1"/>
      <p:bldP spid="193" grpId="0" animBg="1"/>
      <p:bldP spid="108" grpId="0" animBg="1"/>
      <p:bldP spid="10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1677807" y="1920470"/>
            <a:ext cx="11700455" cy="2465824"/>
            <a:chOff x="1757070" y="1901211"/>
            <a:chExt cx="11700455" cy="246582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757070" y="1901211"/>
              <a:ext cx="2500377" cy="2002573"/>
              <a:chOff x="1778916" y="2201158"/>
              <a:chExt cx="2500377" cy="200257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مقدمه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1778916" y="3465067"/>
                <a:ext cx="18994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پس زمینه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پیشینه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بیان مسئله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2465824"/>
              <a:chOff x="2179466" y="2201158"/>
              <a:chExt cx="2099827" cy="2465824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مفاهیم و تعاریف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موقعیت‌یابی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انواع داده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فناوری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روش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چالش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385994" y="1901211"/>
              <a:ext cx="2099827" cy="2250380"/>
              <a:chOff x="2179466" y="2201158"/>
              <a:chExt cx="2099827" cy="225038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راهکار پیشنهادی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معیارهای ارزیابی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357698" y="1901211"/>
              <a:ext cx="2099827" cy="2250380"/>
              <a:chOff x="2179466" y="2201158"/>
              <a:chExt cx="2099827" cy="225038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نتایج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الگوریتم‌های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مقایسه با پژوهش ها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جمع‌بندی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خلاصه مطالب</a:t>
            </a:r>
            <a:endParaRPr lang="en-00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34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BB8ECC8-703D-462F-B601-949A4FA73D34}"/>
              </a:ext>
            </a:extLst>
          </p:cNvPr>
          <p:cNvGrpSpPr/>
          <p:nvPr/>
        </p:nvGrpSpPr>
        <p:grpSpPr>
          <a:xfrm>
            <a:off x="8763215" y="3757824"/>
            <a:ext cx="118500" cy="634539"/>
            <a:chOff x="8635891" y="971644"/>
            <a:chExt cx="118500" cy="634539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DA115FC8-00CB-461E-908A-DAA51B5A41C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56BB8DF-6D46-4353-9832-178D3AB4851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4049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-4291916" y="1892171"/>
            <a:ext cx="11700455" cy="2465824"/>
            <a:chOff x="1757070" y="1901211"/>
            <a:chExt cx="11700455" cy="246582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757070" y="1901211"/>
              <a:ext cx="2500377" cy="2002573"/>
              <a:chOff x="1778916" y="2201158"/>
              <a:chExt cx="2500377" cy="200257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مقدمه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1778916" y="3465067"/>
                <a:ext cx="18994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پس زمینه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پیشینه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بیان مسئله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2465824"/>
              <a:chOff x="2179466" y="2201158"/>
              <a:chExt cx="2099827" cy="2465824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مفاهیم و تعاریف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موقعیت‌یابی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انواع داده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فناوری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روش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چالش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385994" y="1901211"/>
              <a:ext cx="2099827" cy="2250380"/>
              <a:chOff x="2179466" y="2201158"/>
              <a:chExt cx="2099827" cy="225038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راهکار پیشنهادی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معیارهای ارزیابی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357698" y="1901211"/>
              <a:ext cx="2099827" cy="2250380"/>
              <a:chOff x="2179466" y="2201158"/>
              <a:chExt cx="2099827" cy="225038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نتایج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الگوریتم‌های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مقایسه با پژوهش ها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جمع‌بندی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خلاصه مطالب</a:t>
            </a:r>
            <a:endParaRPr lang="en-00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35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E54C4A9-29F4-4B8B-8271-1C749814DF27}"/>
              </a:ext>
            </a:extLst>
          </p:cNvPr>
          <p:cNvGrpSpPr/>
          <p:nvPr/>
        </p:nvGrpSpPr>
        <p:grpSpPr>
          <a:xfrm>
            <a:off x="8763215" y="3795924"/>
            <a:ext cx="118500" cy="634539"/>
            <a:chOff x="8635891" y="971644"/>
            <a:chExt cx="118500" cy="634539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9C945DF-DF16-4862-B2A4-99D30367FBCC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4BBEE1F9-50CE-4745-9EF7-721CD1A905E6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12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1939876" y="2133127"/>
            <a:ext cx="12453856" cy="1640126"/>
            <a:chOff x="1914378" y="1901211"/>
            <a:chExt cx="12453856" cy="16401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914378" y="1901211"/>
              <a:ext cx="2679420" cy="1631679"/>
              <a:chOff x="1936224" y="2201158"/>
              <a:chExt cx="2679420" cy="1631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1936224" y="3117618"/>
                <a:ext cx="26794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تشخیص شرایط محیطی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2613041" y="3525060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مدل دو مرحله‌ای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1617891"/>
              <a:chOff x="2179466" y="2201158"/>
              <a:chExt cx="2099827" cy="161789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استفاده از </a:t>
                </a:r>
                <a:r>
                  <a:rPr lang="en-US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CSI</a:t>
                </a:r>
                <a:endParaRPr lang="fa-IR" sz="2000" dirty="0">
                  <a:solidFill>
                    <a:srgbClr val="363062"/>
                  </a:solidFill>
                  <a:latin typeface="Kalameh ExtraLight" pitchFamily="2" charset="-78"/>
                  <a:cs typeface="Kalameh ExtraLight" pitchFamily="2" charset="-78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195124" y="3511272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تعمیم بخشی به راهکار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385993" y="1901211"/>
              <a:ext cx="3064991" cy="1640126"/>
              <a:chOff x="2179465" y="2201158"/>
              <a:chExt cx="3064991" cy="1640126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2179465" y="3117618"/>
                <a:ext cx="3064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تعمیم به مسئله رگرسیون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3209186" y="3533507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به جای کوانتایز کردن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273634" y="1901211"/>
              <a:ext cx="3094600" cy="1588985"/>
              <a:chOff x="2095402" y="2201158"/>
              <a:chExt cx="3094600" cy="1588985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2095402" y="3107184"/>
                <a:ext cx="3094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تنظیم خودکار ابرپارامترها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3048699" y="3482366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افزایش انعطاف‌پذیری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36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sp>
        <p:nvSpPr>
          <p:cNvPr id="128" name="Title 41">
            <a:extLst>
              <a:ext uri="{FF2B5EF4-FFF2-40B4-BE49-F238E27FC236}">
                <a16:creationId xmlns:a16="http://schemas.microsoft.com/office/drawing/2014/main" id="{9BD1ED36-332F-4A73-B7C3-DDF1C0EC4ADB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پیشنهادات</a:t>
            </a:r>
            <a:endParaRPr lang="en-001" sz="2400" dirty="0"/>
          </a:p>
        </p:txBody>
      </p:sp>
      <p:sp>
        <p:nvSpPr>
          <p:cNvPr id="129" name="Content Placeholder 57">
            <a:extLst>
              <a:ext uri="{FF2B5EF4-FFF2-40B4-BE49-F238E27FC236}">
                <a16:creationId xmlns:a16="http://schemas.microsoft.com/office/drawing/2014/main" id="{C980D70E-F237-46D5-B98E-48AB926AFAED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/>
              <a:t>کارهای آینده</a:t>
            </a:r>
            <a:endParaRPr lang="en-001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83493F-584B-4BFA-A92E-A9FFAB656C75}"/>
              </a:ext>
            </a:extLst>
          </p:cNvPr>
          <p:cNvGrpSpPr/>
          <p:nvPr/>
        </p:nvGrpSpPr>
        <p:grpSpPr>
          <a:xfrm>
            <a:off x="8763215" y="3834024"/>
            <a:ext cx="118500" cy="634539"/>
            <a:chOff x="8635891" y="971644"/>
            <a:chExt cx="118500" cy="634539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178E83B5-0C4F-4134-9BED-4E3519E16D29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EA326B55-5A0E-46FD-B10E-E2308457B386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8705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-4046652" y="2133127"/>
            <a:ext cx="12225317" cy="1653588"/>
            <a:chOff x="1914378" y="1901211"/>
            <a:chExt cx="12225317" cy="165358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914378" y="1901211"/>
              <a:ext cx="2679420" cy="1631679"/>
              <a:chOff x="1936224" y="2201158"/>
              <a:chExt cx="2679420" cy="1631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1936224" y="3117618"/>
                <a:ext cx="26794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تشخیص شرایط محیطی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2613041" y="3525060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مدل دو مرحله‌ای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1617891"/>
              <a:chOff x="2179466" y="2201158"/>
              <a:chExt cx="2099827" cy="161789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استفاده از </a:t>
                </a:r>
                <a:r>
                  <a:rPr lang="en-US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CSI</a:t>
                </a:r>
                <a:endParaRPr lang="fa-IR" sz="2000" dirty="0">
                  <a:solidFill>
                    <a:srgbClr val="363062"/>
                  </a:solidFill>
                  <a:latin typeface="Kalameh ExtraLight" pitchFamily="2" charset="-78"/>
                  <a:cs typeface="Kalameh ExtraLight" pitchFamily="2" charset="-78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195124" y="3511272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تعمیم بخشی به راهکار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019747" y="1901211"/>
              <a:ext cx="3064991" cy="1653588"/>
              <a:chOff x="1813219" y="2201158"/>
              <a:chExt cx="3064991" cy="1653588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1813219" y="3107184"/>
                <a:ext cx="3064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تعمیم به مسئله رگرسیون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2790402" y="3546969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به جای کوانتایز کردن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045095" y="1901211"/>
              <a:ext cx="3094600" cy="1588985"/>
              <a:chOff x="1866863" y="2201158"/>
              <a:chExt cx="3094600" cy="1588985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1866863" y="3107184"/>
                <a:ext cx="3094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تنظیم خودکار ابرپارامترها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3048699" y="3482366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افزایش انعطاف‌پذیری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37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sp>
        <p:nvSpPr>
          <p:cNvPr id="128" name="Title 41">
            <a:extLst>
              <a:ext uri="{FF2B5EF4-FFF2-40B4-BE49-F238E27FC236}">
                <a16:creationId xmlns:a16="http://schemas.microsoft.com/office/drawing/2014/main" id="{9BD1ED36-332F-4A73-B7C3-DDF1C0EC4ADB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پیشنهادات</a:t>
            </a:r>
            <a:endParaRPr lang="en-001" sz="2400" dirty="0"/>
          </a:p>
        </p:txBody>
      </p:sp>
      <p:sp>
        <p:nvSpPr>
          <p:cNvPr id="129" name="Content Placeholder 57">
            <a:extLst>
              <a:ext uri="{FF2B5EF4-FFF2-40B4-BE49-F238E27FC236}">
                <a16:creationId xmlns:a16="http://schemas.microsoft.com/office/drawing/2014/main" id="{C980D70E-F237-46D5-B98E-48AB926AFAED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/>
              <a:t>کارهای آینده</a:t>
            </a:r>
            <a:endParaRPr lang="en-001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FD843B-71AB-4B99-BC19-FEBC9EF253BC}"/>
              </a:ext>
            </a:extLst>
          </p:cNvPr>
          <p:cNvGrpSpPr/>
          <p:nvPr/>
        </p:nvGrpSpPr>
        <p:grpSpPr>
          <a:xfrm>
            <a:off x="8763215" y="3859424"/>
            <a:ext cx="118500" cy="634539"/>
            <a:chOff x="8635891" y="971644"/>
            <a:chExt cx="118500" cy="634539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1FA2BB83-9E7F-4474-8A3C-10136E37348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1D2CE578-C62A-4421-B2F2-7DF4CBFA06EA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8429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6E8C3-3560-4AAE-A277-F648040D573A}"/>
              </a:ext>
            </a:extLst>
          </p:cNvPr>
          <p:cNvGrpSpPr/>
          <p:nvPr/>
        </p:nvGrpSpPr>
        <p:grpSpPr>
          <a:xfrm>
            <a:off x="-943858" y="3743756"/>
            <a:ext cx="748857" cy="748179"/>
            <a:chOff x="-773142" y="3773254"/>
            <a:chExt cx="748857" cy="74817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AA93312-4C91-4091-8B86-3BA8162B9A3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15DDA5-395C-414D-BA98-2B4C2200ECE4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1E0487-3D03-44F9-88A0-077ECCF2A0E3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86" name="Graphic 47" descr="Network with solid fill">
              <a:extLst>
                <a:ext uri="{FF2B5EF4-FFF2-40B4-BE49-F238E27FC236}">
                  <a16:creationId xmlns:a16="http://schemas.microsoft.com/office/drawing/2014/main" id="{20810889-E9BF-4003-9C9E-7DDD1D7F099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EF244D-BED0-4B2E-B02B-5C2C19F813D6}"/>
              </a:ext>
            </a:extLst>
          </p:cNvPr>
          <p:cNvGrpSpPr/>
          <p:nvPr/>
        </p:nvGrpSpPr>
        <p:grpSpPr>
          <a:xfrm>
            <a:off x="-2155155" y="2976094"/>
            <a:ext cx="753678" cy="748179"/>
            <a:chOff x="-757830" y="2961796"/>
            <a:chExt cx="753678" cy="748179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D0F986-99D7-4FCC-9DCF-04A6F9A6253B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49B7FD0-C705-45E9-80FC-781BAE41AA8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614F7A4-DF86-4C3B-AE48-0C1116EFAA65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6D1D79C-D862-45EE-A62E-266CD2B29DA3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481066A-2AF8-4A90-BB1C-889BFC672DE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C19DC35-4BB2-4DF4-A95C-0BC1CE75451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AB30FC9-8DBB-4D77-AB78-56A436E3D37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2121604" y="618666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F3131-C281-4019-99A3-2540272A5A1C}"/>
              </a:ext>
            </a:extLst>
          </p:cNvPr>
          <p:cNvSpPr/>
          <p:nvPr/>
        </p:nvSpPr>
        <p:spPr>
          <a:xfrm>
            <a:off x="-952783" y="-91327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2139579" y="1423310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-1360066" y="-1552704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99113" y="2326477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07801" y="3878897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-1181739" y="845509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217465" y="3102200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190425" y="1550755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069" y="8391"/>
            <a:ext cx="526085" cy="53280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4B0C555A-7CBA-4777-B713-9F2D059C884A}"/>
              </a:ext>
            </a:extLst>
          </p:cNvPr>
          <p:cNvGrpSpPr/>
          <p:nvPr/>
        </p:nvGrpSpPr>
        <p:grpSpPr>
          <a:xfrm>
            <a:off x="9473783" y="363075"/>
            <a:ext cx="146786" cy="4168821"/>
            <a:chOff x="8625836" y="541247"/>
            <a:chExt cx="146786" cy="4168821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E00DD84-59EA-457B-B6E9-7E9219514266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Freeform: Shape 6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72676F2-BE0B-4E61-9202-D14382919842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81" name="Freeform: Shape 8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D7EFA56-A4B3-447A-B1ED-7F84D457704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C066AE-8E10-43B2-8012-416BFF2CCE49}"/>
              </a:ext>
            </a:extLst>
          </p:cNvPr>
          <p:cNvGrpSpPr/>
          <p:nvPr/>
        </p:nvGrpSpPr>
        <p:grpSpPr>
          <a:xfrm>
            <a:off x="9488929" y="513392"/>
            <a:ext cx="118500" cy="634539"/>
            <a:chOff x="8635891" y="971644"/>
            <a:chExt cx="118500" cy="63453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D3BC917-59E4-448C-B841-FD526DB10ACC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1E32253-ECEE-4EA3-A429-55CED159092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CBD514E-2796-4DCC-B834-52A4A8C52CF1}"/>
              </a:ext>
            </a:extLst>
          </p:cNvPr>
          <p:cNvSpPr/>
          <p:nvPr/>
        </p:nvSpPr>
        <p:spPr>
          <a:xfrm>
            <a:off x="0" y="8391"/>
            <a:ext cx="9144000" cy="729131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392E0DF-A9B1-4328-8D74-05B4266BE7C9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5526FD1-5E87-4291-957C-F7D23E788958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63D88BE1-775B-4D56-B187-D03A5D401CC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A25CA2B-5CF2-4E58-8B1A-A0348BCA2493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A01F660-4229-4100-9CEC-8A3F7B8AB5D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مبتني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DB2CE58-1989-4688-8EFE-2EEA0193C19E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9756A8-0A9B-48DF-86DD-6084BA16B265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4851311-D489-4BF5-B5D5-7D46CD661CD4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0AAF930-4EB2-4AC5-BD13-0554B6D3DCB3}"/>
              </a:ext>
            </a:extLst>
          </p:cNvPr>
          <p:cNvSpPr/>
          <p:nvPr/>
        </p:nvSpPr>
        <p:spPr>
          <a:xfrm rot="5400000" flipH="1">
            <a:off x="4549139" y="-3861044"/>
            <a:ext cx="45719" cy="9144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16F703-05C9-4A27-8E13-54B85947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38</a:t>
            </a:fld>
            <a:endParaRPr lang="en-001" dirty="0"/>
          </a:p>
        </p:txBody>
      </p:sp>
      <p:sp>
        <p:nvSpPr>
          <p:cNvPr id="101" name="Title 41">
            <a:extLst>
              <a:ext uri="{FF2B5EF4-FFF2-40B4-BE49-F238E27FC236}">
                <a16:creationId xmlns:a16="http://schemas.microsoft.com/office/drawing/2014/main" id="{6B2781D1-3229-4368-A636-F0716A17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213" y="95224"/>
            <a:ext cx="4194313" cy="559652"/>
          </a:xfrm>
        </p:spPr>
        <p:txBody>
          <a:bodyPr/>
          <a:lstStyle/>
          <a:p>
            <a:r>
              <a:rPr lang="fa-IR" dirty="0"/>
              <a:t>کنفرانس بین‌المللی </a:t>
            </a:r>
            <a:r>
              <a:rPr lang="en-US" dirty="0"/>
              <a:t>IEEE</a:t>
            </a:r>
            <a:endParaRPr lang="en-001" dirty="0"/>
          </a:p>
        </p:txBody>
      </p:sp>
      <p:sp>
        <p:nvSpPr>
          <p:cNvPr id="103" name="Content Placeholder 57">
            <a:extLst>
              <a:ext uri="{FF2B5EF4-FFF2-40B4-BE49-F238E27FC236}">
                <a16:creationId xmlns:a16="http://schemas.microsoft.com/office/drawing/2014/main" id="{AEDEB264-578F-47C6-A61B-18FFA1862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194" y="120386"/>
            <a:ext cx="2971481" cy="509674"/>
          </a:xfrm>
        </p:spPr>
        <p:txBody>
          <a:bodyPr/>
          <a:lstStyle/>
          <a:p>
            <a:pPr algn="l"/>
            <a:r>
              <a:rPr lang="fa-IR" dirty="0"/>
              <a:t> دهمین دوره کنفرانس </a:t>
            </a:r>
            <a:r>
              <a:rPr lang="en-US" dirty="0"/>
              <a:t>ICWR</a:t>
            </a:r>
            <a:endParaRPr lang="en-001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A72592-A66E-4ED1-8858-90D904716788}"/>
              </a:ext>
            </a:extLst>
          </p:cNvPr>
          <p:cNvGrpSpPr/>
          <p:nvPr/>
        </p:nvGrpSpPr>
        <p:grpSpPr>
          <a:xfrm>
            <a:off x="-2160135" y="2187297"/>
            <a:ext cx="748179" cy="748179"/>
            <a:chOff x="-750649" y="2197660"/>
            <a:chExt cx="748179" cy="748179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E6CEFF9-3861-4286-BA2E-D402E31073B3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DC89495-DC56-4A5E-AF6C-17B56D6C8995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5D0F64C-6EBC-4B0A-B1FA-0CBFBEBF20BC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926D81-C6B7-4D25-A631-A48C945076A8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BCD7BE-668B-4EA6-A90F-4C36D2007DFA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9B0B65E-9520-4658-9B35-A220437AE33B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C74C80-93AC-45AC-BCD4-E8997B0918F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E6AD7FC-05B3-4124-B958-C8AD497B4EDD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1AA8E25-36AD-48E5-9408-38C237207E9B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4DE5BD5-05CC-41E2-AADB-EF3FAD51D59A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D2F4501-5CE6-4854-9D40-93F344EE576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DE8F7F-EC05-4483-A4C7-A7EA6D28DC5F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790C29F-D32E-4A4C-8F3C-7EAFE2C3B5F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1FC9041-F476-408C-9C98-1DEBA99DCC35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94C36E7-E40E-4AD9-A295-267854B4D3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617" y="1074040"/>
            <a:ext cx="6898194" cy="3412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41761-4BA6-48B2-9D42-09B7E6C6F8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6110">
            <a:off x="128106" y="729148"/>
            <a:ext cx="2305015" cy="1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CBD514E-2796-4DCC-B834-52A4A8C52CF1}"/>
              </a:ext>
            </a:extLst>
          </p:cNvPr>
          <p:cNvSpPr/>
          <p:nvPr/>
        </p:nvSpPr>
        <p:spPr>
          <a:xfrm>
            <a:off x="0" y="8391"/>
            <a:ext cx="9144000" cy="5135109"/>
          </a:xfrm>
          <a:prstGeom prst="roundRect">
            <a:avLst>
              <a:gd name="adj" fmla="val 286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6DDCD87-560E-477D-A999-5D324CAF841C}"/>
              </a:ext>
            </a:extLst>
          </p:cNvPr>
          <p:cNvSpPr/>
          <p:nvPr/>
        </p:nvSpPr>
        <p:spPr>
          <a:xfrm rot="5400000" flipH="1">
            <a:off x="3162872" y="-189928"/>
            <a:ext cx="2805553" cy="53975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rgbClr val="C3073F"/>
            </a:solidFill>
            <a:prstDash val="sysDash"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3" name="Content Placeholder 57">
            <a:extLst>
              <a:ext uri="{FF2B5EF4-FFF2-40B4-BE49-F238E27FC236}">
                <a16:creationId xmlns:a16="http://schemas.microsoft.com/office/drawing/2014/main" id="{AEDEB264-578F-47C6-A61B-18FFA1862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2759" y="2085556"/>
            <a:ext cx="3212941" cy="746544"/>
          </a:xfrm>
        </p:spPr>
        <p:txBody>
          <a:bodyPr>
            <a:normAutofit/>
          </a:bodyPr>
          <a:lstStyle/>
          <a:p>
            <a:pPr algn="l"/>
            <a:r>
              <a:rPr lang="fa-IR" sz="3200" dirty="0">
                <a:solidFill>
                  <a:srgbClr val="AE2B6D"/>
                </a:solidFill>
              </a:rPr>
              <a:t>سپاس از توجه شما</a:t>
            </a:r>
            <a:endParaRPr lang="en-001" sz="3200" dirty="0">
              <a:solidFill>
                <a:srgbClr val="AE2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4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373808" y="648164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5857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464829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905DA8-6A87-4694-84B5-3CB17AF45045}"/>
              </a:ext>
            </a:extLst>
          </p:cNvPr>
          <p:cNvGrpSpPr/>
          <p:nvPr/>
        </p:nvGrpSpPr>
        <p:grpSpPr>
          <a:xfrm>
            <a:off x="8763215" y="684424"/>
            <a:ext cx="118500" cy="634539"/>
            <a:chOff x="8635891" y="971644"/>
            <a:chExt cx="118500" cy="6345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2FFAD56-6F32-4D9A-B944-282A3BB27EC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B48CF10-9D03-4494-9851-1A914C16958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065D339-8E91-4463-926A-5D44CF8F06B4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47CC0D-3ED7-4764-8716-982E929F096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47E6AA3-BB32-4289-BE53-4AA62853F809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C7E5DE1-7035-4902-B24D-959D53180EDD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567BFF8-626F-438C-A201-E3887F25345C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9AADEC7-B790-46AD-B9AA-672590CEBED4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6E44E6-884E-4DB8-898A-63C004871A8D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1E5F2B-E7AA-45F5-8482-91825AC9422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089D6CA-9EC0-4F7A-A4AA-2E01A1C1DAE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088DA4-C780-42C8-8F31-A857844A88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7A185680-2551-48B3-8DB0-5DC8D32A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پیشینه پژوهش</a:t>
            </a:r>
            <a:endParaRPr lang="en-001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C013AB55-A0DD-4250-AA6B-8A5E4112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توسعه از سال </a:t>
            </a:r>
            <a:r>
              <a:rPr lang="fa-IR" dirty="0">
                <a:latin typeface="KalamehFaNum ExtraBold" pitchFamily="2" charset="-78"/>
                <a:cs typeface="KalamehFaNum ExtraBold" pitchFamily="2" charset="-78"/>
              </a:rPr>
              <a:t>1990</a:t>
            </a:r>
            <a:r>
              <a:rPr lang="fa-IR" dirty="0"/>
              <a:t> میلادی</a:t>
            </a:r>
            <a:endParaRPr lang="en-US" dirty="0"/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رشد انواع داده همگام با رشد تکنولوژی‌ها: قدرت سیگنال، زمان، زاویه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رشد الگوریتم‌ها از روش‌های پایه به روش‌های پیشرفته‌تر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به‌کارگیری الگوریتم‌های یادگیری ماشین و توسعه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استفاده از انواع الگوریتم‌های یادگیری گروهی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A6F5D70-091A-4CFF-B555-E0D1B79E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4</a:t>
            </a:fld>
            <a:endParaRPr lang="en-001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F14B3F0-AE03-4347-9A06-D06B54C802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a-IR" dirty="0">
                <a:ln w="12700">
                  <a:gradFill>
                    <a:gsLst>
                      <a:gs pos="0">
                        <a:srgbClr val="C3073F"/>
                      </a:gs>
                      <a:gs pos="100000">
                        <a:srgbClr val="B02A6D"/>
                      </a:gs>
                    </a:gsLst>
                    <a:lin ang="3000000" scaled="0"/>
                  </a:gradFill>
                </a:ln>
              </a:rPr>
              <a:t>تاریخچه</a:t>
            </a:r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  <a:p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14B17-C78E-4907-8C8A-87498925AB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118" y="3175657"/>
            <a:ext cx="2854918" cy="1465461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4C8C9C9F-6196-4AEA-9813-5E0837C367A2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4531D05-1DE6-4923-8063-3377BD80AAC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99F6E54-3CD4-49F5-A7BE-EC25D46278B6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D9DCA6-6198-4FA4-8B28-E1C0FBA92C73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91" name="Graphic 47" descr="Network with solid fill">
              <a:extLst>
                <a:ext uri="{FF2B5EF4-FFF2-40B4-BE49-F238E27FC236}">
                  <a16:creationId xmlns:a16="http://schemas.microsoft.com/office/drawing/2014/main" id="{7619F440-FE63-40C0-B6D5-2E5C8FB33D01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224265-59DE-46A0-A602-0CBE239206E2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BCE994E-C9ED-47CA-B8D6-AD8128523B29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9956179-B8C1-4EC5-A395-0B4700EA429A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65DC289-BBFD-4973-BB66-799568A73562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2EF5AF-7359-4FE1-B0DE-AAE3912C0537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BA28BF3-6C6E-4A7B-A10F-A3E7E7F7DCF7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4B66235-49C3-4857-912D-7921614F4D8C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BA408-97F0-4938-BF8F-EE2DB5F42912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D33E425-DD99-49DB-8D93-2FE2F8C1D25E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54B779-2B79-42F4-BE00-336C38607ADD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96B90CA-DD91-47B2-8B25-36194B6DEF63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D880B5A-2D6F-475D-BBD9-ACCE46D1F5CE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D413A02-9507-4540-BBCC-DDA8C4F7D295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C7D7712-AE6E-4B2B-9F13-D9D4A440D87F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6FAE9AC-1E02-4057-A175-914B95E7DC35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A22F1E7-CAB4-484F-AB8F-1C6B182039D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931E5B-020F-46D5-8B4A-F585A88A9870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8985B-0C43-411F-9286-E4CEEACB1E5C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40B7CA5-FD6B-445D-A501-9151FEA06CE2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AA47AA-7F5E-426D-993E-797B67C3540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0FE2D17-A3C3-467D-B8C4-7D06961F2D59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B2C26CC-AECD-485D-B6EC-74041F87C44D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A61286-B840-40DC-A1A9-3EC08C928608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3857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45679E-6 L 0.25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CBD514E-2796-4DCC-B834-52A4A8C52CF1}"/>
              </a:ext>
            </a:extLst>
          </p:cNvPr>
          <p:cNvSpPr/>
          <p:nvPr/>
        </p:nvSpPr>
        <p:spPr>
          <a:xfrm>
            <a:off x="0" y="8391"/>
            <a:ext cx="9144000" cy="5135109"/>
          </a:xfrm>
          <a:prstGeom prst="roundRect">
            <a:avLst>
              <a:gd name="adj" fmla="val 286"/>
            </a:avLst>
          </a:prstGeom>
          <a:blipFill dpi="0" rotWithShape="1">
            <a:blip r:embed="rId2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13D701-8B89-4634-943F-DF6D73405854}"/>
              </a:ext>
            </a:extLst>
          </p:cNvPr>
          <p:cNvSpPr/>
          <p:nvPr/>
        </p:nvSpPr>
        <p:spPr>
          <a:xfrm rot="5400000" flipH="1">
            <a:off x="4925932" y="-2722400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2E5CC889-8CB4-4132-9376-05D1EC0F3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69FF50-3139-4082-9E1A-FF23CB0B0BBA}"/>
              </a:ext>
            </a:extLst>
          </p:cNvPr>
          <p:cNvGrpSpPr/>
          <p:nvPr/>
        </p:nvGrpSpPr>
        <p:grpSpPr>
          <a:xfrm rot="11850491">
            <a:off x="8758359" y="1445096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705762-A29F-4E39-9F8F-7A5620506BC4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831923-F0D7-42FB-84DD-DE308794CBC3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A2CFE5-098A-44ED-9AF4-2633EB0C4DA8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2170B6-9056-42CC-BAA4-210F6BA08D49}"/>
              </a:ext>
            </a:extLst>
          </p:cNvPr>
          <p:cNvSpPr/>
          <p:nvPr/>
        </p:nvSpPr>
        <p:spPr>
          <a:xfrm>
            <a:off x="0" y="-5029200"/>
            <a:ext cx="748232" cy="11242517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3A38B7-74C8-44C6-9066-1BA28F6648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213161"/>
            <a:ext cx="748232" cy="75779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60B952-904D-4339-8F35-A7F3A8A9FA37}"/>
              </a:ext>
            </a:extLst>
          </p:cNvPr>
          <p:cNvSpPr/>
          <p:nvPr/>
        </p:nvSpPr>
        <p:spPr>
          <a:xfrm>
            <a:off x="1562069" y="2703250"/>
            <a:ext cx="6574047" cy="195500"/>
          </a:xfrm>
          <a:prstGeom prst="roundRect">
            <a:avLst>
              <a:gd name="adj" fmla="val 50000"/>
            </a:avLst>
          </a:prstGeom>
          <a:solidFill>
            <a:srgbClr val="F5F5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51F138-42FF-4BF0-8B02-A151B4061B15}"/>
              </a:ext>
            </a:extLst>
          </p:cNvPr>
          <p:cNvGrpSpPr/>
          <p:nvPr/>
        </p:nvGrpSpPr>
        <p:grpSpPr>
          <a:xfrm rot="19248529">
            <a:off x="2040534" y="2666831"/>
            <a:ext cx="246664" cy="250351"/>
            <a:chOff x="8635891" y="971644"/>
            <a:chExt cx="118500" cy="63453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CD820D5-B9D3-450D-9299-84BDA45CF9F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7A954FD-D6E5-4CA5-A74C-BD986CD84E5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96A2CA-7714-40F7-A444-D7775D28CFCB}"/>
              </a:ext>
            </a:extLst>
          </p:cNvPr>
          <p:cNvGrpSpPr/>
          <p:nvPr/>
        </p:nvGrpSpPr>
        <p:grpSpPr>
          <a:xfrm>
            <a:off x="4179655" y="979024"/>
            <a:ext cx="1165445" cy="1458099"/>
            <a:chOff x="8635891" y="971644"/>
            <a:chExt cx="118500" cy="63453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ABAC186-D567-4585-9C25-DDA6CB2AC15F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9AE3B32-72E4-4F8F-8941-7EC8E8E57B38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75A45-211F-445F-9DFC-CCA58746C38E}"/>
              </a:ext>
            </a:extLst>
          </p:cNvPr>
          <p:cNvSpPr/>
          <p:nvPr/>
        </p:nvSpPr>
        <p:spPr>
          <a:xfrm>
            <a:off x="6590757" y="166486"/>
            <a:ext cx="16001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000" b="1" dirty="0">
                <a:latin typeface="KalamehFaNum ExtraBold" pitchFamily="2" charset="-78"/>
                <a:cs typeface="KalamehFaNum ExtraBold" pitchFamily="2" charset="-78"/>
              </a:rPr>
              <a:t>پرسش و پاسخ</a:t>
            </a:r>
            <a:endParaRPr lang="en-001" sz="2000" b="1" dirty="0">
              <a:latin typeface="KalamehFaNum ExtraBold" pitchFamily="2" charset="-78"/>
              <a:cs typeface="KalamehFaNum ExtraBold" pitchFamily="2" charset="-78"/>
            </a:endParaRPr>
          </a:p>
        </p:txBody>
      </p:sp>
      <p:pic>
        <p:nvPicPr>
          <p:cNvPr id="23" name="Graphic 22" descr="Lightbulb and gear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741C09F7-4BAB-4414-8E5F-28A12B35E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3421" y="1838257"/>
            <a:ext cx="477900" cy="477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F233A76-507C-4332-8B24-C4C865867F52}"/>
              </a:ext>
            </a:extLst>
          </p:cNvPr>
          <p:cNvGrpSpPr/>
          <p:nvPr/>
        </p:nvGrpSpPr>
        <p:grpSpPr>
          <a:xfrm>
            <a:off x="5581732" y="3162481"/>
            <a:ext cx="1165445" cy="1458099"/>
            <a:chOff x="8635891" y="971644"/>
            <a:chExt cx="118500" cy="63453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24AD635-1025-4A97-98B5-A57F99C3950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C1220DC-2BBF-443A-B04B-14EB4F45673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23A85E-FF76-4250-8D08-C74C49ADA266}"/>
              </a:ext>
            </a:extLst>
          </p:cNvPr>
          <p:cNvGrpSpPr/>
          <p:nvPr/>
        </p:nvGrpSpPr>
        <p:grpSpPr>
          <a:xfrm>
            <a:off x="1677611" y="981422"/>
            <a:ext cx="1165455" cy="1458099"/>
            <a:chOff x="8635890" y="971644"/>
            <a:chExt cx="118501" cy="63453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35F0A0D-0955-4261-A02B-0F44E5A1AEAD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4389FF9-F684-49B2-8486-6E83A6BB8545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0" name="Graphic 29" descr="Document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B3CB0011-F262-43B9-9A6C-13B773924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62346">
            <a:off x="2056616" y="1879813"/>
            <a:ext cx="407424" cy="407424"/>
          </a:xfrm>
          <a:prstGeom prst="rect">
            <a:avLst/>
          </a:prstGeom>
        </p:spPr>
      </p:pic>
      <p:pic>
        <p:nvPicPr>
          <p:cNvPr id="31" name="Graphic 30" descr="Presentation with bar chart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63E61083-5CD8-4A6E-A052-B580AEC4E0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25011" y="3266130"/>
            <a:ext cx="478876" cy="47887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E4D2A36-10B3-4628-9579-0ED8D71C1E30}"/>
              </a:ext>
            </a:extLst>
          </p:cNvPr>
          <p:cNvGrpSpPr/>
          <p:nvPr/>
        </p:nvGrpSpPr>
        <p:grpSpPr>
          <a:xfrm rot="19248529">
            <a:off x="4667544" y="2666831"/>
            <a:ext cx="246664" cy="250351"/>
            <a:chOff x="8635891" y="971644"/>
            <a:chExt cx="118500" cy="63453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9BFB230-24F3-48D1-823B-0BF67128F9F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FEB044-C152-429C-824F-D4526D977EA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48CCDA-22F0-43B8-8B96-A6BB337CE238}"/>
              </a:ext>
            </a:extLst>
          </p:cNvPr>
          <p:cNvGrpSpPr/>
          <p:nvPr/>
        </p:nvGrpSpPr>
        <p:grpSpPr>
          <a:xfrm rot="19248529">
            <a:off x="3354039" y="2666831"/>
            <a:ext cx="246664" cy="250351"/>
            <a:chOff x="8635891" y="971644"/>
            <a:chExt cx="118500" cy="6345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7117E5C-99E9-4A43-AD82-90D7366637A1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BBB6DF-998B-420F-8034-B684DB741E18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EF4F4DC-D208-460F-8591-ADCB8A08287F}"/>
              </a:ext>
            </a:extLst>
          </p:cNvPr>
          <p:cNvGrpSpPr/>
          <p:nvPr/>
        </p:nvGrpSpPr>
        <p:grpSpPr>
          <a:xfrm rot="19248529">
            <a:off x="5981049" y="2666831"/>
            <a:ext cx="246664" cy="250351"/>
            <a:chOff x="8635891" y="971644"/>
            <a:chExt cx="118500" cy="63453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C701907-0C82-47C5-AA50-AFBEB607151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29149C5-D005-449E-A681-CA55793D68F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25A50-C74B-4CFB-A331-9B0D9019D8CC}"/>
              </a:ext>
            </a:extLst>
          </p:cNvPr>
          <p:cNvGrpSpPr/>
          <p:nvPr/>
        </p:nvGrpSpPr>
        <p:grpSpPr>
          <a:xfrm>
            <a:off x="2929313" y="3043937"/>
            <a:ext cx="1165455" cy="1458099"/>
            <a:chOff x="8635890" y="971644"/>
            <a:chExt cx="118501" cy="63453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58C6CCF-05B5-4F92-B943-76136B822CB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BA83291-6F5D-415C-88A0-C81F10CBF45E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44" name="Graphic 43" descr="Map with pin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E95ED03C-4518-47C6-86A3-7677AA8FF4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56791" y="3245091"/>
            <a:ext cx="477900" cy="477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DC812C-246D-4CF8-B0E2-1C60BFD2AE6A}"/>
              </a:ext>
            </a:extLst>
          </p:cNvPr>
          <p:cNvSpPr txBox="1"/>
          <p:nvPr/>
        </p:nvSpPr>
        <p:spPr>
          <a:xfrm>
            <a:off x="1920873" y="1308385"/>
            <a:ext cx="651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600" dirty="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1600" dirty="0">
              <a:gradFill>
                <a:gsLst>
                  <a:gs pos="0">
                    <a:srgbClr val="A81C50"/>
                  </a:gs>
                  <a:gs pos="100000">
                    <a:srgbClr val="C3073F"/>
                  </a:gs>
                </a:gsLst>
                <a:lin ang="2700000" scaled="0"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025830-439B-4CA8-9998-85F9A711D123}"/>
              </a:ext>
            </a:extLst>
          </p:cNvPr>
          <p:cNvSpPr txBox="1"/>
          <p:nvPr/>
        </p:nvSpPr>
        <p:spPr>
          <a:xfrm>
            <a:off x="3117599" y="3935959"/>
            <a:ext cx="748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تعاریف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282EA9-2F88-4B7B-B0C2-4408857D776B}"/>
              </a:ext>
            </a:extLst>
          </p:cNvPr>
          <p:cNvSpPr txBox="1"/>
          <p:nvPr/>
        </p:nvSpPr>
        <p:spPr>
          <a:xfrm>
            <a:off x="4248903" y="1185275"/>
            <a:ext cx="1035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/>
              <a:t>راهکار پیشنهادی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5CAD9B-202B-4AE7-9DA4-36F67B39C3A0}"/>
              </a:ext>
            </a:extLst>
          </p:cNvPr>
          <p:cNvGrpSpPr/>
          <p:nvPr/>
        </p:nvGrpSpPr>
        <p:grpSpPr>
          <a:xfrm rot="19248529">
            <a:off x="7294554" y="2666831"/>
            <a:ext cx="246664" cy="250351"/>
            <a:chOff x="8635891" y="971644"/>
            <a:chExt cx="118500" cy="634539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C236D4-02F5-415A-A254-ABF44B63EE8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991526C-960E-49EE-B7A0-3A778544BF6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CF4034-6CF3-4EBF-8A72-A218470D2756}"/>
              </a:ext>
            </a:extLst>
          </p:cNvPr>
          <p:cNvGrpSpPr/>
          <p:nvPr/>
        </p:nvGrpSpPr>
        <p:grpSpPr>
          <a:xfrm>
            <a:off x="6808091" y="966167"/>
            <a:ext cx="1165445" cy="1458099"/>
            <a:chOff x="8635891" y="971644"/>
            <a:chExt cx="118500" cy="6345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2C988AC-7181-4687-8085-03AAA6F79804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5FC7058-E449-46F0-BF2C-9D21C39528E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E1B3FAF-CAB2-4CA9-A684-13D165533610}"/>
              </a:ext>
            </a:extLst>
          </p:cNvPr>
          <p:cNvSpPr txBox="1"/>
          <p:nvPr/>
        </p:nvSpPr>
        <p:spPr>
          <a:xfrm>
            <a:off x="6908632" y="1185276"/>
            <a:ext cx="1000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جمع‌بندی و</a:t>
            </a:r>
          </a:p>
          <a:p>
            <a:r>
              <a:rPr lang="fa-IR"/>
              <a:t>پیشنهادها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3106CE-DAFB-4637-B1B1-0D3ED362A8E0}"/>
              </a:ext>
            </a:extLst>
          </p:cNvPr>
          <p:cNvSpPr txBox="1"/>
          <p:nvPr/>
        </p:nvSpPr>
        <p:spPr>
          <a:xfrm>
            <a:off x="5579043" y="3891529"/>
            <a:ext cx="1165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نتایج</a:t>
            </a:r>
            <a:endParaRPr lang="en-US" dirty="0"/>
          </a:p>
        </p:txBody>
      </p:sp>
      <p:pic>
        <p:nvPicPr>
          <p:cNvPr id="56" name="Graphic 55" descr="Network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D6C92640-2F9C-48CC-AE3B-EDEFA5934D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69869" y="1838257"/>
            <a:ext cx="477900" cy="477900"/>
          </a:xfrm>
          <a:prstGeom prst="rect">
            <a:avLst/>
          </a:prstGeom>
        </p:spPr>
      </p:pic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52F9F3FA-C617-4415-9AFF-F7DF768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9428" y="4767264"/>
            <a:ext cx="385102" cy="273844"/>
          </a:xfrm>
        </p:spPr>
        <p:txBody>
          <a:bodyPr/>
          <a:lstStyle/>
          <a:p>
            <a:fld id="{6E7DB0E6-C177-4FBE-BE2B-58A25A4C21F6}" type="slidenum">
              <a:rPr lang="en-001" smtClean="0"/>
              <a:pPr/>
              <a:t>40</a:t>
            </a:fld>
            <a:endParaRPr lang="en-001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40A4190-68DF-4665-B138-D518D73FD7DD}"/>
              </a:ext>
            </a:extLst>
          </p:cNvPr>
          <p:cNvSpPr/>
          <p:nvPr/>
        </p:nvSpPr>
        <p:spPr>
          <a:xfrm rot="1084508">
            <a:off x="8565912" y="1640170"/>
            <a:ext cx="58685" cy="4054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63062"/>
              </a:gs>
              <a:gs pos="100000">
                <a:srgbClr val="B02A6D"/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3501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373808" y="648164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5857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464829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065D339-8E91-4463-926A-5D44CF8F06B4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47CC0D-3ED7-4764-8716-982E929F096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47E6AA3-BB32-4289-BE53-4AA62853F809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C7E5DE1-7035-4902-B24D-959D53180EDD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567BFF8-626F-438C-A201-E3887F25345C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9AADEC7-B790-46AD-B9AA-672590CEBED4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6E44E6-884E-4DB8-898A-63C004871A8D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1E5F2B-E7AA-45F5-8482-91825AC9422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089D6CA-9EC0-4F7A-A4AA-2E01A1C1DAE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088DA4-C780-42C8-8F31-A857844A88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7A185680-2551-48B3-8DB0-5DC8D32A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بیان مسئله</a:t>
            </a:r>
            <a:endParaRPr lang="en-001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A6F5D70-091A-4CFF-B555-E0D1B79E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5</a:t>
            </a:fld>
            <a:endParaRPr lang="en-001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F14B3F0-AE03-4347-9A06-D06B54C802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a-IR" dirty="0">
                <a:ln w="12700">
                  <a:gradFill>
                    <a:gsLst>
                      <a:gs pos="0">
                        <a:srgbClr val="C3073F"/>
                      </a:gs>
                      <a:gs pos="100000">
                        <a:srgbClr val="B02A6D"/>
                      </a:gs>
                    </a:gsLst>
                    <a:lin ang="3000000" scaled="0"/>
                  </a:gradFill>
                </a:ln>
              </a:rPr>
              <a:t>اهداف پژوهش</a:t>
            </a:r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  <a:p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9E9ECA-9F2F-4329-A42C-331B9D74A7DD}"/>
              </a:ext>
            </a:extLst>
          </p:cNvPr>
          <p:cNvGrpSpPr/>
          <p:nvPr/>
        </p:nvGrpSpPr>
        <p:grpSpPr>
          <a:xfrm>
            <a:off x="3606684" y="1485639"/>
            <a:ext cx="2387894" cy="2809745"/>
            <a:chOff x="3766470" y="1658819"/>
            <a:chExt cx="2387894" cy="2809745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77C637A9-E12B-4785-8F13-F575C3E84BB4}"/>
                </a:ext>
              </a:extLst>
            </p:cNvPr>
            <p:cNvSpPr/>
            <p:nvPr/>
          </p:nvSpPr>
          <p:spPr>
            <a:xfrm>
              <a:off x="3766470" y="1658819"/>
              <a:ext cx="2387894" cy="2809745"/>
            </a:xfrm>
            <a:prstGeom prst="roundRect">
              <a:avLst>
                <a:gd name="adj" fmla="val 31550"/>
              </a:avLst>
            </a:prstGeom>
            <a:noFill/>
            <a:ln w="38100" cap="flat">
              <a:solidFill>
                <a:srgbClr val="1025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DF5F558-69ED-436B-B6ED-BA1FEDDEF044}"/>
                </a:ext>
              </a:extLst>
            </p:cNvPr>
            <p:cNvSpPr/>
            <p:nvPr/>
          </p:nvSpPr>
          <p:spPr>
            <a:xfrm>
              <a:off x="3963924" y="1836343"/>
              <a:ext cx="1974946" cy="2453779"/>
            </a:xfrm>
            <a:prstGeom prst="roundRect">
              <a:avLst>
                <a:gd name="adj" fmla="val 31550"/>
              </a:avLst>
            </a:prstGeom>
            <a:noFill/>
            <a:ln w="38100" cap="flat">
              <a:solidFill>
                <a:srgbClr val="1025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2C14292-D078-4C0F-B464-D4038114E7DD}"/>
              </a:ext>
            </a:extLst>
          </p:cNvPr>
          <p:cNvGrpSpPr/>
          <p:nvPr/>
        </p:nvGrpSpPr>
        <p:grpSpPr>
          <a:xfrm>
            <a:off x="5481310" y="1278266"/>
            <a:ext cx="765165" cy="919540"/>
            <a:chOff x="7652723" y="1429476"/>
            <a:chExt cx="923925" cy="1110330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4302A2E-87D7-4BC6-8BEB-9C70FF9F2D91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36306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4DAA33-3C97-49F8-8B9C-9A8DDAF538E9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03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1</a:t>
              </a:r>
              <a:endParaRPr lang="en-US" sz="4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43878E-3CCB-492C-BDF6-2F5D527D8742}"/>
              </a:ext>
            </a:extLst>
          </p:cNvPr>
          <p:cNvGrpSpPr/>
          <p:nvPr/>
        </p:nvGrpSpPr>
        <p:grpSpPr>
          <a:xfrm>
            <a:off x="3313684" y="1287429"/>
            <a:ext cx="756000" cy="917174"/>
            <a:chOff x="7652723" y="1429476"/>
            <a:chExt cx="923925" cy="113786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56722FE-B24D-45DE-9859-A3B7D4AC3E04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C307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FFF1E0E-2E10-4502-9B00-CDBC941651A3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3095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2</a:t>
              </a:r>
              <a:endParaRPr lang="en-US" sz="4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EEAA67D-3087-4E6B-B4C9-499446083B34}"/>
              </a:ext>
            </a:extLst>
          </p:cNvPr>
          <p:cNvGrpSpPr/>
          <p:nvPr/>
        </p:nvGrpSpPr>
        <p:grpSpPr>
          <a:xfrm>
            <a:off x="3309537" y="3654044"/>
            <a:ext cx="766800" cy="917174"/>
            <a:chOff x="7652723" y="1429476"/>
            <a:chExt cx="923925" cy="1137867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6FDAA1-CCCA-431E-A9B2-E6345A306C26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36306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5AD2943-22D3-457B-B35A-906086B23894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3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A8D508B-35DA-48AB-864B-075DA7791354}"/>
              </a:ext>
            </a:extLst>
          </p:cNvPr>
          <p:cNvGrpSpPr/>
          <p:nvPr/>
        </p:nvGrpSpPr>
        <p:grpSpPr>
          <a:xfrm>
            <a:off x="5474254" y="3712436"/>
            <a:ext cx="756000" cy="917174"/>
            <a:chOff x="7652723" y="1429476"/>
            <a:chExt cx="923925" cy="1137867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AD76717-69D4-4EAD-9C98-70E66EFB890D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C307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819349-6B51-4733-A10B-52B41F1EF24B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3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4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D70137A-93FF-44F9-B6CA-6653BF09C555}"/>
              </a:ext>
            </a:extLst>
          </p:cNvPr>
          <p:cNvGrpSpPr/>
          <p:nvPr/>
        </p:nvGrpSpPr>
        <p:grpSpPr>
          <a:xfrm>
            <a:off x="6191818" y="1322893"/>
            <a:ext cx="2099827" cy="1418433"/>
            <a:chOff x="7186320" y="2078139"/>
            <a:chExt cx="2079852" cy="141843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D110F65-0EC9-4CDD-861D-3D36EACFCAA6}"/>
                </a:ext>
              </a:extLst>
            </p:cNvPr>
            <p:cNvSpPr txBox="1"/>
            <p:nvPr/>
          </p:nvSpPr>
          <p:spPr>
            <a:xfrm>
              <a:off x="7186320" y="2078139"/>
              <a:ext cx="2079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تکنولوژی موقعیت‌یابی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FA52EC-4593-4EEF-AFB0-13EEB62AB515}"/>
                </a:ext>
              </a:extLst>
            </p:cNvPr>
            <p:cNvSpPr txBox="1"/>
            <p:nvPr/>
          </p:nvSpPr>
          <p:spPr>
            <a:xfrm>
              <a:off x="7288393" y="2757908"/>
              <a:ext cx="17477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دقت پایین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هزینه 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دسترسی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7BAD4FC-2D54-471E-BD42-57D81A25C7FB}"/>
              </a:ext>
            </a:extLst>
          </p:cNvPr>
          <p:cNvGrpSpPr/>
          <p:nvPr/>
        </p:nvGrpSpPr>
        <p:grpSpPr>
          <a:xfrm>
            <a:off x="1270831" y="1360365"/>
            <a:ext cx="2099827" cy="1433138"/>
            <a:chOff x="7084985" y="2063434"/>
            <a:chExt cx="2079852" cy="143313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C07783C-C504-4477-B864-AB914855E89A}"/>
                </a:ext>
              </a:extLst>
            </p:cNvPr>
            <p:cNvSpPr txBox="1"/>
            <p:nvPr/>
          </p:nvSpPr>
          <p:spPr>
            <a:xfrm>
              <a:off x="7084985" y="2063434"/>
              <a:ext cx="2079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استفاده از</a:t>
              </a:r>
            </a:p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روش‌های پایه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4C22568-8987-4AAE-BCDC-8079730ECF55}"/>
                </a:ext>
              </a:extLst>
            </p:cNvPr>
            <p:cNvSpPr txBox="1"/>
            <p:nvPr/>
          </p:nvSpPr>
          <p:spPr>
            <a:xfrm>
              <a:off x="7154816" y="2757908"/>
              <a:ext cx="1881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دقت پایین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حساس به تغییرات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مدل خطی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EE37389-DC96-48F9-A183-73CF180327EA}"/>
              </a:ext>
            </a:extLst>
          </p:cNvPr>
          <p:cNvGrpSpPr/>
          <p:nvPr/>
        </p:nvGrpSpPr>
        <p:grpSpPr>
          <a:xfrm>
            <a:off x="1237919" y="3162145"/>
            <a:ext cx="2099827" cy="1433138"/>
            <a:chOff x="7084985" y="2063434"/>
            <a:chExt cx="2079852" cy="143313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C2D510-2D0C-4A7E-8CB0-F02B409C20A1}"/>
                </a:ext>
              </a:extLst>
            </p:cNvPr>
            <p:cNvSpPr txBox="1"/>
            <p:nvPr/>
          </p:nvSpPr>
          <p:spPr>
            <a:xfrm>
              <a:off x="7084985" y="2063434"/>
              <a:ext cx="2079852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استفاده از</a:t>
              </a:r>
            </a:p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یادگیری ماشین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33E172A-7A66-45FF-812D-DE6F5C907A04}"/>
                </a:ext>
              </a:extLst>
            </p:cNvPr>
            <p:cNvSpPr txBox="1"/>
            <p:nvPr/>
          </p:nvSpPr>
          <p:spPr>
            <a:xfrm>
              <a:off x="7154816" y="2757908"/>
              <a:ext cx="1881336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کالیبراسیون دوره‌ای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دقت متوسط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حساس به تغییرات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6076891-F97C-4709-A219-9B22FED584BA}"/>
              </a:ext>
            </a:extLst>
          </p:cNvPr>
          <p:cNvGrpSpPr/>
          <p:nvPr/>
        </p:nvGrpSpPr>
        <p:grpSpPr>
          <a:xfrm>
            <a:off x="6243281" y="3164409"/>
            <a:ext cx="2099827" cy="1217695"/>
            <a:chOff x="7084985" y="2063434"/>
            <a:chExt cx="2079852" cy="121769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80E2BBA-B1D0-4C95-85EB-814AD39EAAF4}"/>
                </a:ext>
              </a:extLst>
            </p:cNvPr>
            <p:cNvSpPr txBox="1"/>
            <p:nvPr/>
          </p:nvSpPr>
          <p:spPr>
            <a:xfrm>
              <a:off x="7084985" y="2063434"/>
              <a:ext cx="2079852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استفاده از</a:t>
              </a:r>
            </a:p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یادگیری گروهی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457BA86-AA3E-40E7-B4E6-8F1D461D4C3C}"/>
                </a:ext>
              </a:extLst>
            </p:cNvPr>
            <p:cNvSpPr txBox="1"/>
            <p:nvPr/>
          </p:nvSpPr>
          <p:spPr>
            <a:xfrm>
              <a:off x="7154816" y="2757908"/>
              <a:ext cx="18813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هزینه پیاده‌سازی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زمان پردازش بالا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F7EC2AB-81AC-4536-81D8-75328B25003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4595333-D95A-4100-87DC-1AC5B6786D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10F17C-8C12-4F57-A6FD-A4A18BF0CB24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562C11C-9CFB-4B41-A462-92D672BFBFFE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20" name="Graphic 47" descr="Network with solid fill">
              <a:extLst>
                <a:ext uri="{FF2B5EF4-FFF2-40B4-BE49-F238E27FC236}">
                  <a16:creationId xmlns:a16="http://schemas.microsoft.com/office/drawing/2014/main" id="{B95B1068-3E66-42D4-8505-50E6F7EE14C8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E578C0-348C-40AB-88BF-98CF11F02AE3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25D1517-2AC0-442F-B90C-3773F234AC7D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D7087FE-A9A6-4079-B5D1-7C4C718F177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97B9F28-58C7-4956-B727-68053019714D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955960-D77E-42D7-8F19-95AC5E6D6BF9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556770-CF79-46D7-BE56-5877D0C16A0F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2EE098-3017-457D-A99D-A04D8CE654E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0DB0121-AB9B-4A42-AD24-80D585AABCA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C5A6BE0-D1E5-4437-9DD9-8ECFA91138BA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CFFEF7E-0F04-4401-86ED-A239BD5EAE1C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C6311EB-5230-4E62-8400-7864B1541565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C9AB612-2342-45B1-AFC3-9A9A38E78D6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95C5BA1-095F-4C21-BC2B-01737E9B2708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CEDED0-2DC7-4FB1-B37B-5609F377A552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0D331F6-A72D-4A13-A9E8-9FFB2B73C8EE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5EAF1F-A984-45DE-AEFC-434CBCE6C1D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C4CD11-9DBF-4925-89B2-0682A35C1245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17259B9-76EC-449A-BC1D-DF9360E58EEB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8EC834D-EC9D-48C2-9292-1BB0C57461F9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F21DB99-F9C3-44C1-97A1-9581B57D27BD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9F351B4-9B02-4D6B-9D13-7A4B9526B9E7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54CEF88-E7FE-4B70-93C2-3CF51E6DD9E8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9EF9F6D-E148-4A8C-B61D-04BCDF55CBA1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719A028-2BB4-4523-97C3-85FD60912292}"/>
              </a:ext>
            </a:extLst>
          </p:cNvPr>
          <p:cNvGrpSpPr/>
          <p:nvPr/>
        </p:nvGrpSpPr>
        <p:grpSpPr>
          <a:xfrm>
            <a:off x="8763215" y="798724"/>
            <a:ext cx="118500" cy="634539"/>
            <a:chOff x="8635891" y="971644"/>
            <a:chExt cx="118500" cy="634539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D2B8F321-DF78-4AAE-A077-B26DA075F98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1E8C7979-DCA6-4A6A-A5B3-802BAB2D49B6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4637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6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/>
          <a:lstStyle/>
          <a:p>
            <a:r>
              <a:rPr lang="fa-IR" dirty="0"/>
              <a:t>سیستم موقعیت‌یابی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3558531-63E5-40A1-BC63-DE0A2A98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2"/>
            <a:ext cx="6773449" cy="326350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fa-IR" dirty="0">
                <a:ea typeface="Times New Roman" panose="02020603050405020304" pitchFamily="18" charset="0"/>
              </a:rPr>
              <a:t>سیستم تعیین موقعیت داخلی (</a:t>
            </a:r>
            <a:r>
              <a:rPr lang="en-US" dirty="0">
                <a:ea typeface="Times New Roman" panose="02020603050405020304" pitchFamily="18" charset="0"/>
              </a:rPr>
              <a:t>IPS</a:t>
            </a:r>
            <a:r>
              <a:rPr lang="fa-IR" dirty="0">
                <a:ea typeface="Times New Roman" panose="02020603050405020304" pitchFamily="18" charset="0"/>
              </a:rPr>
              <a:t>)، سیستمی است که به طور </a:t>
            </a:r>
            <a:r>
              <a:rPr lang="fa-IR" b="1" dirty="0">
                <a:latin typeface="KalamehFaNum ExtraBold" pitchFamily="2" charset="-78"/>
                <a:ea typeface="Times New Roman" panose="02020603050405020304" pitchFamily="18" charset="0"/>
                <a:cs typeface="KalamehFaNum ExtraBold" pitchFamily="2" charset="-78"/>
              </a:rPr>
              <a:t>بلادرنگ </a:t>
            </a:r>
            <a:r>
              <a:rPr lang="fa-IR" dirty="0">
                <a:ea typeface="Times New Roman" panose="02020603050405020304" pitchFamily="18" charset="0"/>
              </a:rPr>
              <a:t>می‌تواند موقعیت </a:t>
            </a:r>
            <a:r>
              <a:rPr lang="fa-IR" b="1" dirty="0">
                <a:latin typeface="KalamehFaNum ExtraBold" pitchFamily="2" charset="-78"/>
                <a:ea typeface="Times New Roman" panose="02020603050405020304" pitchFamily="18" charset="0"/>
                <a:cs typeface="KalamehFaNum ExtraBold" pitchFamily="2" charset="-78"/>
              </a:rPr>
              <a:t>دقیق</a:t>
            </a:r>
            <a:r>
              <a:rPr lang="fa-IR" dirty="0">
                <a:ea typeface="Times New Roman" panose="02020603050405020304" pitchFamily="18" charset="0"/>
              </a:rPr>
              <a:t> اجسام یا افراد را در یک فضای فیزیکی سرپوشیده مشخص کند. 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CAB657DD-D25C-4FBA-A131-83CF69010C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تعریف اولیه</a:t>
            </a:r>
            <a:endParaRPr lang="en-001" dirty="0"/>
          </a:p>
          <a:p>
            <a:endParaRPr lang="en-001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D088E74-3021-4189-B43E-22CCE17DBA24}"/>
              </a:ext>
            </a:extLst>
          </p:cNvPr>
          <p:cNvGrpSpPr/>
          <p:nvPr/>
        </p:nvGrpSpPr>
        <p:grpSpPr>
          <a:xfrm>
            <a:off x="2605653" y="2572028"/>
            <a:ext cx="1576441" cy="1584478"/>
            <a:chOff x="-772803" y="3781146"/>
            <a:chExt cx="748179" cy="751993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36D49D-EF8B-4485-A871-7608DD49B581}"/>
                </a:ext>
              </a:extLst>
            </p:cNvPr>
            <p:cNvSpPr/>
            <p:nvPr/>
          </p:nvSpPr>
          <p:spPr>
            <a:xfrm>
              <a:off x="-772803" y="37849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63500" dir="13500000" sx="109000" sy="109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24B9661-7F70-4802-9FE0-9EE1555B50E6}"/>
                </a:ext>
              </a:extLst>
            </p:cNvPr>
            <p:cNvSpPr/>
            <p:nvPr/>
          </p:nvSpPr>
          <p:spPr>
            <a:xfrm>
              <a:off x="-772803" y="3781146"/>
              <a:ext cx="748179" cy="748179"/>
            </a:xfrm>
            <a:prstGeom prst="ellipse">
              <a:avLst/>
            </a:prstGeom>
            <a:gradFill>
              <a:gsLst>
                <a:gs pos="0">
                  <a:srgbClr val="B02A6D"/>
                </a:gs>
                <a:gs pos="100000">
                  <a:srgbClr val="363062"/>
                </a:gs>
              </a:gsLst>
              <a:lin ang="24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09C85FE-5CC2-42B9-A2DB-676FD5C1E141}"/>
              </a:ext>
            </a:extLst>
          </p:cNvPr>
          <p:cNvGrpSpPr/>
          <p:nvPr/>
        </p:nvGrpSpPr>
        <p:grpSpPr>
          <a:xfrm>
            <a:off x="2816328" y="2790740"/>
            <a:ext cx="1155089" cy="1155089"/>
            <a:chOff x="3195892" y="436544"/>
            <a:chExt cx="1141782" cy="1141782"/>
          </a:xfrm>
          <a:solidFill>
            <a:schemeClr val="bg1"/>
          </a:solidFill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16B4F2C-61E2-471C-998D-944858C21A9E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>
              <a:noFill/>
            </a:ln>
            <a:effectLst>
              <a:innerShdw blurRad="127000" dist="635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2B9D29C-EE7A-4A90-87A0-7BB731E22BCA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40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466E8A5-7FAE-4630-BA6E-DA0D6C8D6CAA}"/>
              </a:ext>
            </a:extLst>
          </p:cNvPr>
          <p:cNvGrpSpPr/>
          <p:nvPr/>
        </p:nvGrpSpPr>
        <p:grpSpPr>
          <a:xfrm>
            <a:off x="4930109" y="2574846"/>
            <a:ext cx="1576441" cy="1584478"/>
            <a:chOff x="-772803" y="3781146"/>
            <a:chExt cx="748179" cy="751993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7B1114-AED9-480B-9392-245E63EE8D40}"/>
                </a:ext>
              </a:extLst>
            </p:cNvPr>
            <p:cNvSpPr/>
            <p:nvPr/>
          </p:nvSpPr>
          <p:spPr>
            <a:xfrm>
              <a:off x="-772803" y="37849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63500" dir="13500000" sx="109000" sy="109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AA08154-BB9C-49A8-AD1F-DFD3CD36E770}"/>
                </a:ext>
              </a:extLst>
            </p:cNvPr>
            <p:cNvSpPr/>
            <p:nvPr/>
          </p:nvSpPr>
          <p:spPr>
            <a:xfrm>
              <a:off x="-772803" y="3781146"/>
              <a:ext cx="748179" cy="748179"/>
            </a:xfrm>
            <a:prstGeom prst="ellipse">
              <a:avLst/>
            </a:prstGeom>
            <a:gradFill>
              <a:gsLst>
                <a:gs pos="0">
                  <a:srgbClr val="B02A6D"/>
                </a:gs>
                <a:gs pos="100000">
                  <a:srgbClr val="363062"/>
                </a:gs>
              </a:gsLst>
              <a:lin ang="24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D5D905-32C4-4C49-ABA7-33CCE1B6EDEC}"/>
              </a:ext>
            </a:extLst>
          </p:cNvPr>
          <p:cNvGrpSpPr/>
          <p:nvPr/>
        </p:nvGrpSpPr>
        <p:grpSpPr>
          <a:xfrm>
            <a:off x="5140784" y="2793558"/>
            <a:ext cx="1155089" cy="1155089"/>
            <a:chOff x="3195892" y="436544"/>
            <a:chExt cx="1141782" cy="1141782"/>
          </a:xfrm>
          <a:solidFill>
            <a:schemeClr val="bg1"/>
          </a:solidFill>
          <a:effectLst/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ED49066-00A1-43D8-97F2-4A21ED8BF576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001" sz="240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F33871-F628-411C-AFAB-B0F5629A3A82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001" sz="240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B7F7B6F-7227-44EA-B058-629428D8ADE7}"/>
              </a:ext>
            </a:extLst>
          </p:cNvPr>
          <p:cNvSpPr txBox="1"/>
          <p:nvPr/>
        </p:nvSpPr>
        <p:spPr>
          <a:xfrm>
            <a:off x="5043916" y="2925603"/>
            <a:ext cx="1365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6000" dirty="0">
                <a:gradFill flip="none" rotWithShape="1">
                  <a:gsLst>
                    <a:gs pos="0">
                      <a:srgbClr val="B02A6D"/>
                    </a:gs>
                    <a:gs pos="100000">
                      <a:srgbClr val="363062"/>
                    </a:gs>
                  </a:gsLst>
                  <a:lin ang="2700000" scaled="1"/>
                  <a:tileRect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دقت</a:t>
            </a:r>
            <a:endParaRPr lang="en-US" sz="6000" dirty="0">
              <a:gradFill flip="none" rotWithShape="1">
                <a:gsLst>
                  <a:gs pos="0">
                    <a:srgbClr val="B02A6D"/>
                  </a:gs>
                  <a:gs pos="100000">
                    <a:srgbClr val="363062"/>
                  </a:gs>
                </a:gsLst>
                <a:lin ang="2700000" scaled="1"/>
                <a:tileRect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CBED1A1-B069-4354-BA25-8D6CBF62AB96}"/>
              </a:ext>
            </a:extLst>
          </p:cNvPr>
          <p:cNvSpPr txBox="1"/>
          <p:nvPr/>
        </p:nvSpPr>
        <p:spPr>
          <a:xfrm>
            <a:off x="2643996" y="3006620"/>
            <a:ext cx="1919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4800" dirty="0">
                <a:gradFill flip="none" rotWithShape="1">
                  <a:gsLst>
                    <a:gs pos="0">
                      <a:srgbClr val="B02A6D"/>
                    </a:gs>
                    <a:gs pos="100000">
                      <a:srgbClr val="363062"/>
                    </a:gs>
                  </a:gsLst>
                  <a:lin ang="2700000" scaled="1"/>
                  <a:tileRect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سرعت</a:t>
            </a:r>
            <a:endParaRPr lang="en-US" sz="4800" dirty="0">
              <a:gradFill flip="none" rotWithShape="1">
                <a:gsLst>
                  <a:gs pos="0">
                    <a:srgbClr val="B02A6D"/>
                  </a:gs>
                  <a:gs pos="100000">
                    <a:srgbClr val="363062"/>
                  </a:gs>
                </a:gsLst>
                <a:lin ang="2700000" scaled="1"/>
                <a:tileRect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4B94D8B-2B23-44D9-BE02-785C15D5F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5A7BB50-1DAE-48F0-B827-E6047213305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8B555-82B8-4733-AB5E-1B3093469331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3A18463-BFC3-4E63-9404-206DB27F6BB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C373A97-2F6E-4F5C-8DB3-08EC90F5EBDA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5" name="Graphic 47" descr="Network with solid fill">
              <a:extLst>
                <a:ext uri="{FF2B5EF4-FFF2-40B4-BE49-F238E27FC236}">
                  <a16:creationId xmlns:a16="http://schemas.microsoft.com/office/drawing/2014/main" id="{1BE284D0-088F-4A8B-B0A9-A4E20ABACCAF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FD4907-7564-4483-BC17-27BD22C1989D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0BEA2A-D724-467A-8920-45A9034E7074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8FEE2B2-A225-49AA-9C48-AD58352066AB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FA369AE-3181-41F7-A072-CD5D8ABCDB5C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7CDEC-59A7-4AA7-BCB2-78386C0BC38F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7CAAA36-F2D6-4301-A0C2-466C13C4748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617A5BA-989A-4501-8963-8F570AA75F7A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50ED93E-30F7-4D94-A30D-E1FA8F396A7D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873006D-00F7-4485-89CD-6BD27D2EB370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50C47E7-835F-4963-82FE-0C8788EF40F8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9550818-E7DE-4498-8C02-8BDF985C4945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3D8E1DD-002F-4B09-B243-9EC29D70B0A0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6B4E167-14F7-4F89-B87C-2DB3C4C4D28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84C07F7-7DD5-4E89-B0B4-D133545266FA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81EAAD0-65BF-4D24-9FEB-1B8C1C5A8585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499A6ED-C52C-4077-89CB-3CCA7018D0BD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D92E299-9A60-47E2-A709-7BD686BBB8F5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1B2E27F-1FC0-4733-9022-38A12F633AE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1B8AA8C-A2D9-4372-BFA3-FDAA654770E0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89EE461-C4BC-43AE-9C25-747E14E39B6A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E5C9938-6F8D-4BED-B613-F7D68B2E865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A98CD8-D616-4799-85E1-4972F148E4D1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C7CDD28-89AD-4788-BEBA-A2897D11AEB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05B525A-0A98-41BB-B748-696C18062C31}"/>
              </a:ext>
            </a:extLst>
          </p:cNvPr>
          <p:cNvGrpSpPr/>
          <p:nvPr/>
        </p:nvGrpSpPr>
        <p:grpSpPr>
          <a:xfrm>
            <a:off x="8763215" y="913024"/>
            <a:ext cx="118500" cy="634539"/>
            <a:chOff x="8635891" y="971644"/>
            <a:chExt cx="118500" cy="634539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EAC41DA9-5807-4A95-921B-E7F148443FF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FAA6C83-AA1B-48CA-8918-E8B2688B23F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9625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82229" y="189413"/>
            <a:ext cx="7259984" cy="44457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5F3B544-2D46-400A-B2B8-2B3C739EEF0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5" t="17667" r="32471" b="16635"/>
          <a:stretch/>
        </p:blipFill>
        <p:spPr>
          <a:xfrm rot="18158531" flipH="1">
            <a:off x="7335049" y="1970346"/>
            <a:ext cx="1785926" cy="1915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3A52FE-6587-4881-BF9F-7DC69D21B6C7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565415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7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318" y="239196"/>
            <a:ext cx="3675359" cy="559652"/>
          </a:xfrm>
        </p:spPr>
        <p:txBody>
          <a:bodyPr/>
          <a:lstStyle/>
          <a:p>
            <a:r>
              <a:rPr lang="fa-IR" dirty="0"/>
              <a:t>انواع داد‌ه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CAB657DD-D25C-4FBA-A131-83CF69010C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8527" y="296396"/>
            <a:ext cx="2971481" cy="509674"/>
          </a:xfrm>
        </p:spPr>
        <p:txBody>
          <a:bodyPr/>
          <a:lstStyle/>
          <a:p>
            <a:r>
              <a:rPr lang="fa-IR" dirty="0"/>
              <a:t>دادگان موقعیت‌یابی</a:t>
            </a:r>
            <a:endParaRPr lang="en-00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B7EA0D-0F18-4E58-A572-9B676ABB6C6D}"/>
              </a:ext>
            </a:extLst>
          </p:cNvPr>
          <p:cNvGrpSpPr/>
          <p:nvPr/>
        </p:nvGrpSpPr>
        <p:grpSpPr>
          <a:xfrm>
            <a:off x="6794371" y="1490558"/>
            <a:ext cx="1657164" cy="2797417"/>
            <a:chOff x="6548414" y="1228612"/>
            <a:chExt cx="1903120" cy="3212608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2D8968E-EB84-4F9C-9C4E-6330FF82BF40}"/>
                </a:ext>
              </a:extLst>
            </p:cNvPr>
            <p:cNvSpPr/>
            <p:nvPr/>
          </p:nvSpPr>
          <p:spPr>
            <a:xfrm flipH="1">
              <a:off x="6715717" y="1268971"/>
              <a:ext cx="1735817" cy="3109378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E99D2E1-421C-476F-96E2-A70EEA7500E4}"/>
                </a:ext>
              </a:extLst>
            </p:cNvPr>
            <p:cNvSpPr/>
            <p:nvPr/>
          </p:nvSpPr>
          <p:spPr>
            <a:xfrm flipH="1">
              <a:off x="7641375" y="1228612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C307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0A413F6-9CE0-4A5D-A6E7-E5CC2B68FE4D}"/>
                </a:ext>
              </a:extLst>
            </p:cNvPr>
            <p:cNvSpPr/>
            <p:nvPr/>
          </p:nvSpPr>
          <p:spPr>
            <a:xfrm flipH="1">
              <a:off x="6919132" y="1751749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3630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208FDE-BC96-4F93-9B79-CE24E443735F}"/>
                </a:ext>
              </a:extLst>
            </p:cNvPr>
            <p:cNvSpPr/>
            <p:nvPr/>
          </p:nvSpPr>
          <p:spPr>
            <a:xfrm flipH="1">
              <a:off x="6548414" y="2624338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C307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C3A3F2-8FCF-4A2D-AF32-0E5EFD94F883}"/>
                </a:ext>
              </a:extLst>
            </p:cNvPr>
            <p:cNvSpPr/>
            <p:nvPr/>
          </p:nvSpPr>
          <p:spPr>
            <a:xfrm flipH="1">
              <a:off x="6881793" y="3537617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3630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F54F023-726D-4D92-B537-255B59E7DCB0}"/>
                </a:ext>
              </a:extLst>
            </p:cNvPr>
            <p:cNvSpPr/>
            <p:nvPr/>
          </p:nvSpPr>
          <p:spPr>
            <a:xfrm flipH="1">
              <a:off x="7642302" y="4106615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C307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1A22F06-7357-484E-A021-13899894757B}"/>
              </a:ext>
            </a:extLst>
          </p:cNvPr>
          <p:cNvGrpSpPr/>
          <p:nvPr/>
        </p:nvGrpSpPr>
        <p:grpSpPr>
          <a:xfrm>
            <a:off x="5758963" y="935045"/>
            <a:ext cx="2009672" cy="564860"/>
            <a:chOff x="3988409" y="1086699"/>
            <a:chExt cx="2288692" cy="564860"/>
          </a:xfrm>
          <a:solidFill>
            <a:schemeClr val="bg1"/>
          </a:soli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7EE8E4E-6489-4B6B-815B-7DF4F1CE3405}"/>
                </a:ext>
              </a:extLst>
            </p:cNvPr>
            <p:cNvSpPr/>
            <p:nvPr/>
          </p:nvSpPr>
          <p:spPr>
            <a:xfrm>
              <a:off x="3988409" y="1374560"/>
              <a:ext cx="228015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latin typeface="Vazir" panose="020B0603030804020204" pitchFamily="34" charset="-78"/>
                  <a:cs typeface="Vazir" panose="020B0603030804020204" pitchFamily="34" charset="-78"/>
                </a:rPr>
                <a:t>Received Signal Strength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2645F64-091D-49E1-AC2E-100BA8CD8D2D}"/>
                </a:ext>
              </a:extLst>
            </p:cNvPr>
            <p:cNvSpPr txBox="1"/>
            <p:nvPr/>
          </p:nvSpPr>
          <p:spPr>
            <a:xfrm>
              <a:off x="3996953" y="1086699"/>
              <a:ext cx="22801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شدت سیگنال دریافتی </a:t>
              </a:r>
              <a:endParaRPr lang="en-US" sz="1400" dirty="0">
                <a:solidFill>
                  <a:srgbClr val="C3073F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F612F07-6453-458B-8963-0825CEDC7EB9}"/>
              </a:ext>
            </a:extLst>
          </p:cNvPr>
          <p:cNvGrpSpPr/>
          <p:nvPr/>
        </p:nvGrpSpPr>
        <p:grpSpPr>
          <a:xfrm>
            <a:off x="5600699" y="1739474"/>
            <a:ext cx="1389639" cy="564860"/>
            <a:chOff x="3988409" y="1086699"/>
            <a:chExt cx="2288692" cy="56486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D6FC00-5DCA-4113-8217-DAC8D57DDF0F}"/>
                </a:ext>
              </a:extLst>
            </p:cNvPr>
            <p:cNvSpPr/>
            <p:nvPr/>
          </p:nvSpPr>
          <p:spPr>
            <a:xfrm>
              <a:off x="3988409" y="1374560"/>
              <a:ext cx="22801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Angle of Arrival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6ED988F-96FE-4C47-AC1C-3B84FD015605}"/>
                </a:ext>
              </a:extLst>
            </p:cNvPr>
            <p:cNvSpPr txBox="1"/>
            <p:nvPr/>
          </p:nvSpPr>
          <p:spPr>
            <a:xfrm>
              <a:off x="4627257" y="1086699"/>
              <a:ext cx="1649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rPr>
                <a:t>زاویه ورود</a:t>
              </a:r>
              <a:endPara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BBA0045-0C28-491B-8991-5F4E66C972AE}"/>
              </a:ext>
            </a:extLst>
          </p:cNvPr>
          <p:cNvGrpSpPr/>
          <p:nvPr/>
        </p:nvGrpSpPr>
        <p:grpSpPr>
          <a:xfrm>
            <a:off x="5322390" y="2490378"/>
            <a:ext cx="1350545" cy="564860"/>
            <a:chOff x="3988409" y="1086699"/>
            <a:chExt cx="2288692" cy="5648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C088C98-31FD-4361-A315-66DF8D7A672C}"/>
                </a:ext>
              </a:extLst>
            </p:cNvPr>
            <p:cNvSpPr/>
            <p:nvPr/>
          </p:nvSpPr>
          <p:spPr>
            <a:xfrm>
              <a:off x="3988409" y="1374560"/>
              <a:ext cx="22801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Time of Arrival</a:t>
              </a:r>
              <a:endParaRPr lang="en-US" sz="1200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018AC5D-FB73-4C26-85CC-FF32B9E0513D}"/>
                </a:ext>
              </a:extLst>
            </p:cNvPr>
            <p:cNvSpPr txBox="1"/>
            <p:nvPr/>
          </p:nvSpPr>
          <p:spPr>
            <a:xfrm>
              <a:off x="4627256" y="1086699"/>
              <a:ext cx="1649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 rtl="1">
                <a:defRPr sz="140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زمان ورود</a:t>
              </a:r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EF5B20E-6895-432A-ADC1-FCD564FA8CFE}"/>
              </a:ext>
            </a:extLst>
          </p:cNvPr>
          <p:cNvGrpSpPr/>
          <p:nvPr/>
        </p:nvGrpSpPr>
        <p:grpSpPr>
          <a:xfrm>
            <a:off x="5672039" y="3355725"/>
            <a:ext cx="1306349" cy="564860"/>
            <a:chOff x="3988409" y="1086699"/>
            <a:chExt cx="2288692" cy="56486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1EE396F-81E4-41C5-A5C5-E1FBAEE8BFCD}"/>
                </a:ext>
              </a:extLst>
            </p:cNvPr>
            <p:cNvSpPr/>
            <p:nvPr/>
          </p:nvSpPr>
          <p:spPr>
            <a:xfrm>
              <a:off x="3988409" y="1374560"/>
              <a:ext cx="22801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Phase of Arrival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6D252AC-42A7-4B2C-BC33-75714B9DACED}"/>
                </a:ext>
              </a:extLst>
            </p:cNvPr>
            <p:cNvSpPr txBox="1"/>
            <p:nvPr/>
          </p:nvSpPr>
          <p:spPr>
            <a:xfrm>
              <a:off x="4627257" y="1086699"/>
              <a:ext cx="1649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 rtl="1">
                <a:defRPr sz="140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فاز ورود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8FD0F9E-49A4-4B4A-8190-CA0270DDE140}"/>
              </a:ext>
            </a:extLst>
          </p:cNvPr>
          <p:cNvGrpSpPr/>
          <p:nvPr/>
        </p:nvGrpSpPr>
        <p:grpSpPr>
          <a:xfrm>
            <a:off x="5391239" y="4088749"/>
            <a:ext cx="2262184" cy="564860"/>
            <a:chOff x="3988409" y="1086699"/>
            <a:chExt cx="2288692" cy="56486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D693857-14A0-4283-B129-03CB5307C0C3}"/>
                </a:ext>
              </a:extLst>
            </p:cNvPr>
            <p:cNvSpPr/>
            <p:nvPr/>
          </p:nvSpPr>
          <p:spPr>
            <a:xfrm>
              <a:off x="3988409" y="1374560"/>
              <a:ext cx="22801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Channel State Information</a:t>
              </a:r>
              <a:endParaRPr lang="en-US" sz="1200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40078EA-E578-41B2-9590-6DBAAA0FB09B}"/>
                </a:ext>
              </a:extLst>
            </p:cNvPr>
            <p:cNvSpPr txBox="1"/>
            <p:nvPr/>
          </p:nvSpPr>
          <p:spPr>
            <a:xfrm>
              <a:off x="4627256" y="1086699"/>
              <a:ext cx="1649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 rtl="1">
                <a:defRPr sz="140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اطلاعات حالت کانال</a:t>
              </a:r>
              <a:endParaRPr lang="en-US" dirty="0"/>
            </a:p>
          </p:txBody>
        </p:sp>
      </p:grpSp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41437498-83A7-45F5-90BE-F6422A7C40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9230" y="792128"/>
            <a:ext cx="690035" cy="75282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F68CE80-AF5E-48D9-BA27-E4BCA84E564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CE7B6A20-8C39-45A6-B2AC-CA21AC99E798}"/>
              </a:ext>
            </a:extLst>
          </p:cNvPr>
          <p:cNvSpPr/>
          <p:nvPr/>
        </p:nvSpPr>
        <p:spPr>
          <a:xfrm>
            <a:off x="3711346" y="928024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ارزان، دردسترس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715645A-44C0-4435-BF0B-77A8BDB46442}"/>
              </a:ext>
            </a:extLst>
          </p:cNvPr>
          <p:cNvSpPr/>
          <p:nvPr/>
        </p:nvSpPr>
        <p:spPr>
          <a:xfrm>
            <a:off x="3711346" y="1169593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متأثر از شرایط محیطی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44EAEE6-73DD-446F-8F7B-9A2605CAE977}"/>
              </a:ext>
            </a:extLst>
          </p:cNvPr>
          <p:cNvSpPr/>
          <p:nvPr/>
        </p:nvSpPr>
        <p:spPr>
          <a:xfrm>
            <a:off x="3645559" y="1816584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دقت خوب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B57259C-CB92-467F-96AE-C6674DB24062}"/>
              </a:ext>
            </a:extLst>
          </p:cNvPr>
          <p:cNvSpPr/>
          <p:nvPr/>
        </p:nvSpPr>
        <p:spPr>
          <a:xfrm>
            <a:off x="3645559" y="2058153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نیاز به آنتن آرایه ای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C53B9C-BA2A-4F81-9D53-514DF8DE2538}"/>
              </a:ext>
            </a:extLst>
          </p:cNvPr>
          <p:cNvSpPr/>
          <p:nvPr/>
        </p:nvSpPr>
        <p:spPr>
          <a:xfrm>
            <a:off x="3387838" y="2544003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دقت خوب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7" name="Rectangle: Diagonal Corners Rounded 156">
            <a:extLst>
              <a:ext uri="{FF2B5EF4-FFF2-40B4-BE49-F238E27FC236}">
                <a16:creationId xmlns:a16="http://schemas.microsoft.com/office/drawing/2014/main" id="{C6EDC2D3-20A3-4E06-8591-8FEB5775D026}"/>
              </a:ext>
            </a:extLst>
          </p:cNvPr>
          <p:cNvSpPr/>
          <p:nvPr/>
        </p:nvSpPr>
        <p:spPr>
          <a:xfrm>
            <a:off x="3387838" y="2785572"/>
            <a:ext cx="2002171" cy="306467"/>
          </a:xfrm>
          <a:prstGeom prst="round2Diag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نیاز </a:t>
            </a:r>
            <a:r>
              <a:rPr lang="fa-IR" sz="120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به همزمان‌سازی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75221E4-D222-4B50-AFAA-4D2908565178}"/>
              </a:ext>
            </a:extLst>
          </p:cNvPr>
          <p:cNvSpPr/>
          <p:nvPr/>
        </p:nvSpPr>
        <p:spPr>
          <a:xfrm>
            <a:off x="3546672" y="3408890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ارزان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507C75-FC44-49D2-9BB9-CD7531A36436}"/>
                  </a:ext>
                </a:extLst>
              </p:cNvPr>
              <p:cNvSpPr/>
              <p:nvPr/>
            </p:nvSpPr>
            <p:spPr>
              <a:xfrm>
                <a:off x="3546672" y="3650459"/>
                <a:ext cx="200217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fa-IR" sz="1200" dirty="0">
                    <a:solidFill>
                      <a:srgbClr val="FF0000"/>
                    </a:solidFill>
                    <a:latin typeface="Dana" panose="00000500000000000000" pitchFamily="2" charset="-78"/>
                    <a:cs typeface="Dana" panose="00000500000000000000" pitchFamily="2" charset="-78"/>
                  </a:rPr>
                  <a:t>تکرار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ana" panose="00000500000000000000" pitchFamily="2" charset="-78"/>
                      </a:rPr>
                      <m:t>2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ana" panose="00000500000000000000" pitchFamily="2" charset="-78"/>
                      </a:rPr>
                      <m:t>𝜋</m:t>
                    </m:r>
                  </m:oMath>
                </a14:m>
                <a:endParaRPr lang="en-US" sz="1200" dirty="0">
                  <a:solidFill>
                    <a:srgbClr val="FF0000"/>
                  </a:solidFill>
                  <a:latin typeface="Dana" panose="00000500000000000000" pitchFamily="2" charset="-78"/>
                  <a:cs typeface="Dana" panose="00000500000000000000" pitchFamily="2" charset="-78"/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507C75-FC44-49D2-9BB9-CD7531A36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72" y="3650459"/>
                <a:ext cx="2002171" cy="276999"/>
              </a:xfrm>
              <a:prstGeom prst="rect">
                <a:avLst/>
              </a:prstGeom>
              <a:blipFill>
                <a:blip r:embed="rId1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ctangle 159">
            <a:extLst>
              <a:ext uri="{FF2B5EF4-FFF2-40B4-BE49-F238E27FC236}">
                <a16:creationId xmlns:a16="http://schemas.microsoft.com/office/drawing/2014/main" id="{7C460896-3DCF-406F-AE5C-9BFEF50A7994}"/>
              </a:ext>
            </a:extLst>
          </p:cNvPr>
          <p:cNvSpPr/>
          <p:nvPr/>
        </p:nvSpPr>
        <p:spPr>
          <a:xfrm>
            <a:off x="3645559" y="4057805"/>
            <a:ext cx="208380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دردسترس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A05E3E7-E4B1-44AC-9388-68654D7D2FDB}"/>
              </a:ext>
            </a:extLst>
          </p:cNvPr>
          <p:cNvSpPr/>
          <p:nvPr/>
        </p:nvSpPr>
        <p:spPr>
          <a:xfrm>
            <a:off x="3645559" y="4299374"/>
            <a:ext cx="208380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محاسبات بیشتر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D5EAB1-A57C-46EA-A38F-5185648A48EC}"/>
              </a:ext>
            </a:extLst>
          </p:cNvPr>
          <p:cNvGrpSpPr/>
          <p:nvPr/>
        </p:nvGrpSpPr>
        <p:grpSpPr>
          <a:xfrm>
            <a:off x="1579395" y="1636237"/>
            <a:ext cx="2166718" cy="2360376"/>
            <a:chOff x="1579394" y="1636237"/>
            <a:chExt cx="2166718" cy="23603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A21BD2-FC18-4C67-B0FD-F525D1F3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18690" y="1884143"/>
              <a:ext cx="1916750" cy="427116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546E7A0-88E9-40A2-9A0C-EA8F3AFC5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48422" y="2368731"/>
              <a:ext cx="1412936" cy="155300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9ABC3F-6150-4F37-AB1F-426E0A3161F8}"/>
                </a:ext>
              </a:extLst>
            </p:cNvPr>
            <p:cNvSpPr/>
            <p:nvPr/>
          </p:nvSpPr>
          <p:spPr>
            <a:xfrm>
              <a:off x="1579394" y="1636237"/>
              <a:ext cx="2166718" cy="2360376"/>
            </a:xfrm>
            <a:prstGeom prst="roundRect">
              <a:avLst/>
            </a:prstGeom>
            <a:noFill/>
            <a:ln>
              <a:solidFill>
                <a:srgbClr val="B02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40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739F92F-5713-4ABD-A72D-C56EF74B6099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5A0ACF3-1179-4C16-B63F-663657BA7AA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82D80DA-89D8-49E0-A643-DAD95FD1078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92AD506-D6B8-43E8-B1FF-0DA9B5A1E1B0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68" name="Graphic 47" descr="Network with solid fill">
              <a:extLst>
                <a:ext uri="{FF2B5EF4-FFF2-40B4-BE49-F238E27FC236}">
                  <a16:creationId xmlns:a16="http://schemas.microsoft.com/office/drawing/2014/main" id="{B6C89283-B1B4-4F0A-A74F-9A626D285EC1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9F5F6DA-861A-457A-ACF0-08FBEDA1A0D8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791AF13-8817-492E-8BB7-64230FF1949F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99FDC12-3461-4DAB-B8D3-AA8E745654A9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E2E0418-9DAA-472F-8461-792EE512449A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D111853-AC3E-493B-8299-2DAED298E290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DE3FB06-137E-4A9F-91D1-2FE150279DD9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FCDBB1-609C-493B-AB91-7ECA90A464A9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2B5B402-B0BF-4670-B4DA-13B1DBE55301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361823B-D742-41FC-980F-7E0E70C90E6A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0C459E2-A8FF-42EF-AF53-F933E3760359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EB3785C-D916-4870-B572-EA12E029B876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AF150D7-F7E0-490B-917A-053159474A0A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B1F4508-EE0E-40F1-A405-6C26821975A2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3D01FE5-8BFA-4814-99FD-057F2970CDAF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25D679C-322E-4D14-957F-7145B06EDD2F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F21FC95-9104-4869-86D7-973BBF04E32B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83BBDB5-6D98-4546-8A79-C3439AB0587A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B21D16D-154A-4A4B-90E3-7528DAF989E8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11A55AB-57DB-44D1-B55B-40E1B5690882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745C9BD-E8DD-40DA-87BF-BACF7E8A14B8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84B8FBD-1538-4C64-9F87-F5C41277BC3B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21534B3-0DF3-4DC0-967B-16BC586ED21D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D8EB1CC-17F8-4FC2-845A-345E8010C42B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854A43E-A8C0-4696-9C4A-D581BF66F08C}"/>
              </a:ext>
            </a:extLst>
          </p:cNvPr>
          <p:cNvGrpSpPr/>
          <p:nvPr/>
        </p:nvGrpSpPr>
        <p:grpSpPr>
          <a:xfrm>
            <a:off x="8763215" y="1027324"/>
            <a:ext cx="118500" cy="634539"/>
            <a:chOff x="8635891" y="971644"/>
            <a:chExt cx="118500" cy="634539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42B6AC24-8FBE-456D-B1A4-1E1D3E7D10B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AD5BF87-7883-454A-81DE-889D1F4C509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3550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8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/>
          <a:lstStyle/>
          <a:p>
            <a:r>
              <a:rPr lang="fa-IR" dirty="0"/>
              <a:t>فناوری‌ها</a:t>
            </a:r>
            <a:endParaRPr lang="en-001" dirty="0"/>
          </a:p>
        </p:txBody>
      </p:sp>
      <p:sp>
        <p:nvSpPr>
          <p:cNvPr id="92" name="Content Placeholder 57">
            <a:extLst>
              <a:ext uri="{FF2B5EF4-FFF2-40B4-BE49-F238E27FC236}">
                <a16:creationId xmlns:a16="http://schemas.microsoft.com/office/drawing/2014/main" id="{AF397F20-3F60-4727-9ECF-971D71895424}"/>
              </a:ext>
            </a:extLst>
          </p:cNvPr>
          <p:cNvSpPr txBox="1">
            <a:spLocks/>
          </p:cNvSpPr>
          <p:nvPr/>
        </p:nvSpPr>
        <p:spPr>
          <a:xfrm>
            <a:off x="1538527" y="520634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تکنولوژی‌های </a:t>
            </a:r>
            <a:r>
              <a:rPr lang="en-US" dirty="0"/>
              <a:t>RSS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CC0D03-BD04-408E-9DEE-744CDB79A91E}"/>
              </a:ext>
            </a:extLst>
          </p:cNvPr>
          <p:cNvGrpSpPr/>
          <p:nvPr/>
        </p:nvGrpSpPr>
        <p:grpSpPr>
          <a:xfrm>
            <a:off x="4169151" y="1353787"/>
            <a:ext cx="1534864" cy="1607180"/>
            <a:chOff x="4169150" y="1353786"/>
            <a:chExt cx="1534864" cy="1607180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C521E97-9802-413D-9084-E664B2D32D3C}"/>
                </a:ext>
              </a:extLst>
            </p:cNvPr>
            <p:cNvGrpSpPr/>
            <p:nvPr/>
          </p:nvGrpSpPr>
          <p:grpSpPr>
            <a:xfrm>
              <a:off x="4250558" y="1353786"/>
              <a:ext cx="1372049" cy="1607180"/>
              <a:chOff x="4456888" y="1733550"/>
              <a:chExt cx="1295400" cy="1517396"/>
            </a:xfrm>
          </p:grpSpPr>
          <p:sp>
            <p:nvSpPr>
              <p:cNvPr id="170" name="Hexagon 169">
                <a:extLst>
                  <a:ext uri="{FF2B5EF4-FFF2-40B4-BE49-F238E27FC236}">
                    <a16:creationId xmlns:a16="http://schemas.microsoft.com/office/drawing/2014/main" id="{EAB0133D-59AD-4354-B5AC-D1A90FB555B5}"/>
                  </a:ext>
                </a:extLst>
              </p:cNvPr>
              <p:cNvSpPr/>
              <p:nvPr/>
            </p:nvSpPr>
            <p:spPr>
              <a:xfrm rot="5400000">
                <a:off x="4345890" y="184454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1" name="Freeform 21">
                <a:extLst>
                  <a:ext uri="{FF2B5EF4-FFF2-40B4-BE49-F238E27FC236}">
                    <a16:creationId xmlns:a16="http://schemas.microsoft.com/office/drawing/2014/main" id="{62ED89A9-9CC6-4010-BF3E-24324E190CC1}"/>
                  </a:ext>
                </a:extLst>
              </p:cNvPr>
              <p:cNvSpPr/>
              <p:nvPr/>
            </p:nvSpPr>
            <p:spPr>
              <a:xfrm>
                <a:off x="4514037" y="240982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067C3C0-965D-4E3C-8871-7EF1D9EFEB4F}"/>
                </a:ext>
              </a:extLst>
            </p:cNvPr>
            <p:cNvSpPr txBox="1"/>
            <p:nvPr/>
          </p:nvSpPr>
          <p:spPr>
            <a:xfrm>
              <a:off x="4169150" y="1730693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BLE</a:t>
              </a:r>
            </a:p>
          </p:txBody>
        </p:sp>
        <p:pic>
          <p:nvPicPr>
            <p:cNvPr id="204" name="Picture 4" descr="Bluetooth - Free multimedia icons">
              <a:extLst>
                <a:ext uri="{FF2B5EF4-FFF2-40B4-BE49-F238E27FC236}">
                  <a16:creationId xmlns:a16="http://schemas.microsoft.com/office/drawing/2014/main" id="{EDA9489A-50B4-4860-B8EB-4D8F2924A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5815" y="2148632"/>
              <a:ext cx="601640" cy="60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913C7B-50EF-4556-A0D7-FBCC26BF2298}"/>
              </a:ext>
            </a:extLst>
          </p:cNvPr>
          <p:cNvGrpSpPr/>
          <p:nvPr/>
        </p:nvGrpSpPr>
        <p:grpSpPr>
          <a:xfrm>
            <a:off x="4874816" y="2578834"/>
            <a:ext cx="1534864" cy="1607180"/>
            <a:chOff x="4874815" y="2578833"/>
            <a:chExt cx="1534864" cy="1607180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9CD5286-72C5-4615-864C-5BD22A215FA2}"/>
                </a:ext>
              </a:extLst>
            </p:cNvPr>
            <p:cNvGrpSpPr/>
            <p:nvPr/>
          </p:nvGrpSpPr>
          <p:grpSpPr>
            <a:xfrm>
              <a:off x="4956223" y="2578833"/>
              <a:ext cx="1372049" cy="1607180"/>
              <a:chOff x="5123131" y="2890160"/>
              <a:chExt cx="1295400" cy="1517396"/>
            </a:xfrm>
          </p:grpSpPr>
          <p:sp>
            <p:nvSpPr>
              <p:cNvPr id="178" name="Hexagon 177">
                <a:extLst>
                  <a:ext uri="{FF2B5EF4-FFF2-40B4-BE49-F238E27FC236}">
                    <a16:creationId xmlns:a16="http://schemas.microsoft.com/office/drawing/2014/main" id="{92241238-C6DF-4F08-85F8-59A0A8808B07}"/>
                  </a:ext>
                </a:extLst>
              </p:cNvPr>
              <p:cNvSpPr/>
              <p:nvPr/>
            </p:nvSpPr>
            <p:spPr>
              <a:xfrm rot="5400000">
                <a:off x="5012133" y="300115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B02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9" name="Freeform 29">
                <a:extLst>
                  <a:ext uri="{FF2B5EF4-FFF2-40B4-BE49-F238E27FC236}">
                    <a16:creationId xmlns:a16="http://schemas.microsoft.com/office/drawing/2014/main" id="{1691DCA3-BF88-4D4F-912D-749055FBDC12}"/>
                  </a:ext>
                </a:extLst>
              </p:cNvPr>
              <p:cNvSpPr/>
              <p:nvPr/>
            </p:nvSpPr>
            <p:spPr>
              <a:xfrm>
                <a:off x="5180280" y="356643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5747A98-9878-443C-B196-1A3A398A93D4}"/>
                </a:ext>
              </a:extLst>
            </p:cNvPr>
            <p:cNvSpPr txBox="1"/>
            <p:nvPr/>
          </p:nvSpPr>
          <p:spPr>
            <a:xfrm>
              <a:off x="4874815" y="2955739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Cellular</a:t>
              </a:r>
            </a:p>
          </p:txBody>
        </p:sp>
        <p:pic>
          <p:nvPicPr>
            <p:cNvPr id="205" name="Picture 12" descr="Cellular Network Icon #388766 - Free Icons Library">
              <a:extLst>
                <a:ext uri="{FF2B5EF4-FFF2-40B4-BE49-F238E27FC236}">
                  <a16:creationId xmlns:a16="http://schemas.microsoft.com/office/drawing/2014/main" id="{289E83AC-9CD6-42D4-98FA-5F75D2B0E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516" b="99219" l="9961" r="89844">
                          <a14:foregroundMark x1="25195" y1="22266" x2="25195" y2="22266"/>
                          <a14:foregroundMark x1="10156" y1="22266" x2="10156" y2="22266"/>
                          <a14:foregroundMark x1="71680" y1="20313" x2="71680" y2="20313"/>
                          <a14:foregroundMark x1="87695" y1="13867" x2="87695" y2="13867"/>
                          <a14:foregroundMark x1="19922" y1="3516" x2="19922" y2="3516"/>
                          <a14:foregroundMark x1="75391" y1="93164" x2="75391" y2="93164"/>
                          <a14:foregroundMark x1="22070" y1="95313" x2="22070" y2="95313"/>
                          <a14:foregroundMark x1="23242" y1="99219" x2="23242" y2="99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9" y="3352286"/>
              <a:ext cx="583912" cy="58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B60CCB-2541-411D-BC29-1DC71555E8CF}"/>
              </a:ext>
            </a:extLst>
          </p:cNvPr>
          <p:cNvGrpSpPr/>
          <p:nvPr/>
        </p:nvGrpSpPr>
        <p:grpSpPr>
          <a:xfrm>
            <a:off x="2757608" y="1353787"/>
            <a:ext cx="1534864" cy="1607180"/>
            <a:chOff x="2757607" y="1353786"/>
            <a:chExt cx="1534864" cy="1607180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06FD48E-9092-4088-A5DB-805183501431}"/>
                </a:ext>
              </a:extLst>
            </p:cNvPr>
            <p:cNvGrpSpPr/>
            <p:nvPr/>
          </p:nvGrpSpPr>
          <p:grpSpPr>
            <a:xfrm>
              <a:off x="2839016" y="1353786"/>
              <a:ext cx="1372049" cy="1607180"/>
              <a:chOff x="3124200" y="1733550"/>
              <a:chExt cx="1295400" cy="1517396"/>
            </a:xfrm>
          </p:grpSpPr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1E644E3A-F9A7-4D33-AA2C-C66CE7F880B3}"/>
                  </a:ext>
                </a:extLst>
              </p:cNvPr>
              <p:cNvSpPr/>
              <p:nvPr/>
            </p:nvSpPr>
            <p:spPr>
              <a:xfrm rot="5400000">
                <a:off x="3013202" y="184454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A81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7" name="Freeform 12">
                <a:extLst>
                  <a:ext uri="{FF2B5EF4-FFF2-40B4-BE49-F238E27FC236}">
                    <a16:creationId xmlns:a16="http://schemas.microsoft.com/office/drawing/2014/main" id="{F5ADA9CE-7ABD-4EB9-AAB7-636B2689384F}"/>
                  </a:ext>
                </a:extLst>
              </p:cNvPr>
              <p:cNvSpPr/>
              <p:nvPr/>
            </p:nvSpPr>
            <p:spPr>
              <a:xfrm>
                <a:off x="3181349" y="240982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D616D36-40D2-4D54-A31D-5FB8059F7B9E}"/>
                </a:ext>
              </a:extLst>
            </p:cNvPr>
            <p:cNvSpPr txBox="1"/>
            <p:nvPr/>
          </p:nvSpPr>
          <p:spPr>
            <a:xfrm>
              <a:off x="2757607" y="1730693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Wi-Fi</a:t>
              </a:r>
            </a:p>
          </p:txBody>
        </p:sp>
        <p:pic>
          <p:nvPicPr>
            <p:cNvPr id="206" name="Picture 4" descr="Wi-Fi PNG Logo Images, Logo Wifi Pictures - Free Transparent ...">
              <a:extLst>
                <a:ext uri="{FF2B5EF4-FFF2-40B4-BE49-F238E27FC236}">
                  <a16:creationId xmlns:a16="http://schemas.microsoft.com/office/drawing/2014/main" id="{1E07653B-155A-498A-A543-05C04DB99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66" y="2139050"/>
              <a:ext cx="839093" cy="46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4A9E8-70B5-4F28-9DD8-B39109E77CB6}"/>
              </a:ext>
            </a:extLst>
          </p:cNvPr>
          <p:cNvGrpSpPr/>
          <p:nvPr/>
        </p:nvGrpSpPr>
        <p:grpSpPr>
          <a:xfrm>
            <a:off x="3463272" y="2578834"/>
            <a:ext cx="1534864" cy="1607180"/>
            <a:chOff x="3463271" y="2578833"/>
            <a:chExt cx="1534864" cy="160718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73603AA-8770-41B2-A673-94DF229EAD79}"/>
                </a:ext>
              </a:extLst>
            </p:cNvPr>
            <p:cNvGrpSpPr/>
            <p:nvPr/>
          </p:nvGrpSpPr>
          <p:grpSpPr>
            <a:xfrm>
              <a:off x="3544680" y="2578833"/>
              <a:ext cx="1372049" cy="1607180"/>
              <a:chOff x="3790443" y="2890160"/>
              <a:chExt cx="1295400" cy="1517396"/>
            </a:xfrm>
          </p:grpSpPr>
          <p:sp>
            <p:nvSpPr>
              <p:cNvPr id="174" name="Hexagon 173">
                <a:extLst>
                  <a:ext uri="{FF2B5EF4-FFF2-40B4-BE49-F238E27FC236}">
                    <a16:creationId xmlns:a16="http://schemas.microsoft.com/office/drawing/2014/main" id="{9E5A809A-502E-40BA-916A-D0667AC86E48}"/>
                  </a:ext>
                </a:extLst>
              </p:cNvPr>
              <p:cNvSpPr/>
              <p:nvPr/>
            </p:nvSpPr>
            <p:spPr>
              <a:xfrm rot="5400000">
                <a:off x="3679445" y="300115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B02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5" name="Freeform 25">
                <a:extLst>
                  <a:ext uri="{FF2B5EF4-FFF2-40B4-BE49-F238E27FC236}">
                    <a16:creationId xmlns:a16="http://schemas.microsoft.com/office/drawing/2014/main" id="{4904BA1C-61F5-483F-BD0E-50C4348720A7}"/>
                  </a:ext>
                </a:extLst>
              </p:cNvPr>
              <p:cNvSpPr/>
              <p:nvPr/>
            </p:nvSpPr>
            <p:spPr>
              <a:xfrm>
                <a:off x="3847592" y="356643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CC14504-5EF5-40B6-9A34-84E239523B01}"/>
                </a:ext>
              </a:extLst>
            </p:cNvPr>
            <p:cNvSpPr txBox="1"/>
            <p:nvPr/>
          </p:nvSpPr>
          <p:spPr>
            <a:xfrm>
              <a:off x="3463271" y="2955739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RFID</a:t>
              </a:r>
            </a:p>
          </p:txBody>
        </p:sp>
        <p:pic>
          <p:nvPicPr>
            <p:cNvPr id="207" name="Picture 2" descr="Rfid - Free security icons">
              <a:extLst>
                <a:ext uri="{FF2B5EF4-FFF2-40B4-BE49-F238E27FC236}">
                  <a16:creationId xmlns:a16="http://schemas.microsoft.com/office/drawing/2014/main" id="{DBEAF81B-9F36-4312-95C6-DC91E894C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097" y="3382274"/>
              <a:ext cx="523935" cy="523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A9A351-9BB5-4323-80A0-CD685ED6237E}"/>
              </a:ext>
            </a:extLst>
          </p:cNvPr>
          <p:cNvGrpSpPr/>
          <p:nvPr/>
        </p:nvGrpSpPr>
        <p:grpSpPr>
          <a:xfrm>
            <a:off x="5588087" y="1345042"/>
            <a:ext cx="1534864" cy="1607180"/>
            <a:chOff x="5588086" y="1345042"/>
            <a:chExt cx="1534864" cy="160718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374CC04-4683-46E9-9444-8632987C0F3F}"/>
                </a:ext>
              </a:extLst>
            </p:cNvPr>
            <p:cNvGrpSpPr/>
            <p:nvPr/>
          </p:nvGrpSpPr>
          <p:grpSpPr>
            <a:xfrm>
              <a:off x="5669494" y="1345042"/>
              <a:ext cx="1372049" cy="1607180"/>
              <a:chOff x="5123131" y="2890160"/>
              <a:chExt cx="1295400" cy="1517396"/>
            </a:xfrm>
          </p:grpSpPr>
          <p:sp>
            <p:nvSpPr>
              <p:cNvPr id="201" name="Hexagon 200">
                <a:extLst>
                  <a:ext uri="{FF2B5EF4-FFF2-40B4-BE49-F238E27FC236}">
                    <a16:creationId xmlns:a16="http://schemas.microsoft.com/office/drawing/2014/main" id="{757F950C-BC47-4664-A041-4219F0F0DCC4}"/>
                  </a:ext>
                </a:extLst>
              </p:cNvPr>
              <p:cNvSpPr/>
              <p:nvPr/>
            </p:nvSpPr>
            <p:spPr>
              <a:xfrm rot="5400000">
                <a:off x="5012133" y="300115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C307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8BA7328C-7363-4DC1-B734-FE4A2F243C27}"/>
                  </a:ext>
                </a:extLst>
              </p:cNvPr>
              <p:cNvSpPr/>
              <p:nvPr/>
            </p:nvSpPr>
            <p:spPr>
              <a:xfrm>
                <a:off x="5180280" y="356643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C978AF5-2E17-4E78-B6E5-B780724014B9}"/>
                </a:ext>
              </a:extLst>
            </p:cNvPr>
            <p:cNvSpPr txBox="1"/>
            <p:nvPr/>
          </p:nvSpPr>
          <p:spPr>
            <a:xfrm>
              <a:off x="5588086" y="1721948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ZigBee</a:t>
              </a:r>
            </a:p>
          </p:txBody>
        </p:sp>
        <p:pic>
          <p:nvPicPr>
            <p:cNvPr id="208" name="Picture 6">
              <a:extLst>
                <a:ext uri="{FF2B5EF4-FFF2-40B4-BE49-F238E27FC236}">
                  <a16:creationId xmlns:a16="http://schemas.microsoft.com/office/drawing/2014/main" id="{368AAA76-2CDE-41EB-998F-91D60BC3E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888" y="2288389"/>
              <a:ext cx="1074769" cy="256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6EAE099-3D99-4DF9-A5A3-D6009B9BA79A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F1A5398-886A-4964-8DF2-0B79396AD34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A862125-124F-4958-89DA-0ED459BC11A0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E49CDA0-56FC-490F-ACD1-57BC7BC57CE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D4911CA-4A1C-44B4-AB18-59ADBE6AD4F3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8" name="Graphic 47" descr="Network with solid fill">
              <a:extLst>
                <a:ext uri="{FF2B5EF4-FFF2-40B4-BE49-F238E27FC236}">
                  <a16:creationId xmlns:a16="http://schemas.microsoft.com/office/drawing/2014/main" id="{231BA605-FDF7-46F8-9B79-B650F11E456B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A25D159-DECB-46D5-9E27-544B9BCDD865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F52EC6B-F86C-4AA8-BCB0-2F262EB9EFD6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B73E070-449F-4599-80D8-3284FF9A614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F14FD1-A002-43CF-B7BB-2B2673A0A3A2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7EB278-1A9E-4D53-8D2F-CC9CC1A6635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E3F9086-EFE6-49C8-80BE-C5E3A1EA6D09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8358399-3CA4-4DE7-B456-F86E39FB50F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01707BF-00EE-4010-981E-36DABEB5204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96B508F-34DE-42C3-8830-69D2B9CB6372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34E46C-07D9-43BC-AFEF-3FDA142AB642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C2FC10-0DBA-4BFE-A7BA-9E56EB91996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7A91668-ED6B-4249-8C99-67C17C1514B1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7EDCE1-80E8-479E-A68C-B533B7446E93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B5F15AD-71E6-4B8C-BE32-76487C08B7B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1EDD8F3-2841-4969-AB0A-56816035E09E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2EC2782-43B6-47EC-9DAF-90D73233772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3559B9A-F205-40F7-A48F-5F41A5532524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C521200-5055-4FA7-87B8-263DF3FCA1F3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E653473-297C-44A7-9DDF-12B6B9906226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7B51A96-634C-4419-9BFB-3D41A4D7FD3F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3FF686-DC0E-4E0C-BB12-B51384A7009C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4BD445-9FFC-405C-9D81-39BEE103B2B6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4875249-0A74-4A48-858D-0D9C8D9C296F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EDF1D43-A5AF-4BB0-A01C-ABCF630D2E59}"/>
              </a:ext>
            </a:extLst>
          </p:cNvPr>
          <p:cNvGrpSpPr/>
          <p:nvPr/>
        </p:nvGrpSpPr>
        <p:grpSpPr>
          <a:xfrm>
            <a:off x="8763215" y="1141624"/>
            <a:ext cx="118500" cy="634539"/>
            <a:chOff x="8635891" y="971644"/>
            <a:chExt cx="118500" cy="634539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B26598C9-A2D4-41D2-8DC0-ABB2141E0CC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66B1DE24-F970-46DC-B058-6F0BB9C4D4A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94275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9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/>
          <a:lstStyle/>
          <a:p>
            <a:r>
              <a:rPr lang="fa-IR" dirty="0"/>
              <a:t>چالش‌های </a:t>
            </a:r>
            <a:r>
              <a:rPr lang="en-US" dirty="0"/>
              <a:t>RSS</a:t>
            </a:r>
            <a:endParaRPr lang="en-001" dirty="0"/>
          </a:p>
        </p:txBody>
      </p:sp>
      <p:sp>
        <p:nvSpPr>
          <p:cNvPr id="92" name="Content Placeholder 57">
            <a:extLst>
              <a:ext uri="{FF2B5EF4-FFF2-40B4-BE49-F238E27FC236}">
                <a16:creationId xmlns:a16="http://schemas.microsoft.com/office/drawing/2014/main" id="{AF397F20-3F60-4727-9ECF-971D71895424}"/>
              </a:ext>
            </a:extLst>
          </p:cNvPr>
          <p:cNvSpPr txBox="1">
            <a:spLocks/>
          </p:cNvSpPr>
          <p:nvPr/>
        </p:nvSpPr>
        <p:spPr>
          <a:xfrm>
            <a:off x="1538527" y="520634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6 چالش مهم</a:t>
            </a:r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B2A0126-3451-4275-A538-E81390A06940}"/>
              </a:ext>
            </a:extLst>
          </p:cNvPr>
          <p:cNvGrpSpPr/>
          <p:nvPr/>
        </p:nvGrpSpPr>
        <p:grpSpPr>
          <a:xfrm>
            <a:off x="4832470" y="3292684"/>
            <a:ext cx="881486" cy="756330"/>
            <a:chOff x="4832469" y="3292684"/>
            <a:chExt cx="881486" cy="75633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DE54316-1A37-4A09-B76F-CE621254027B}"/>
                </a:ext>
              </a:extLst>
            </p:cNvPr>
            <p:cNvGrpSpPr/>
            <p:nvPr/>
          </p:nvGrpSpPr>
          <p:grpSpPr>
            <a:xfrm>
              <a:off x="4832469" y="3292684"/>
              <a:ext cx="881486" cy="756330"/>
              <a:chOff x="6142340" y="4485379"/>
              <a:chExt cx="1506011" cy="1292182"/>
            </a:xfrm>
          </p:grpSpPr>
          <p:sp>
            <p:nvSpPr>
              <p:cNvPr id="146" name="Freeform 9">
                <a:extLst>
                  <a:ext uri="{FF2B5EF4-FFF2-40B4-BE49-F238E27FC236}">
                    <a16:creationId xmlns:a16="http://schemas.microsoft.com/office/drawing/2014/main" id="{CE1A2485-2D1B-468B-AD46-763639B58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5161885"/>
                <a:ext cx="781577" cy="615676"/>
              </a:xfrm>
              <a:custGeom>
                <a:avLst/>
                <a:gdLst>
                  <a:gd name="T0" fmla="*/ 334 w 424"/>
                  <a:gd name="T1" fmla="*/ 334 h 334"/>
                  <a:gd name="T2" fmla="*/ 0 w 424"/>
                  <a:gd name="T3" fmla="*/ 244 h 334"/>
                  <a:gd name="T4" fmla="*/ 424 w 424"/>
                  <a:gd name="T5" fmla="*/ 0 h 334"/>
                  <a:gd name="T6" fmla="*/ 334 w 424"/>
                  <a:gd name="T7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4">
                    <a:moveTo>
                      <a:pt x="334" y="334"/>
                    </a:moveTo>
                    <a:lnTo>
                      <a:pt x="0" y="244"/>
                    </a:lnTo>
                    <a:lnTo>
                      <a:pt x="424" y="0"/>
                    </a:lnTo>
                    <a:lnTo>
                      <a:pt x="334" y="334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7" name="Freeform 10">
                <a:extLst>
                  <a:ext uri="{FF2B5EF4-FFF2-40B4-BE49-F238E27FC236}">
                    <a16:creationId xmlns:a16="http://schemas.microsoft.com/office/drawing/2014/main" id="{D4D4C98C-CAFD-490A-971D-CB42E65B7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5161885"/>
                <a:ext cx="781577" cy="615676"/>
              </a:xfrm>
              <a:custGeom>
                <a:avLst/>
                <a:gdLst>
                  <a:gd name="T0" fmla="*/ 304 w 424"/>
                  <a:gd name="T1" fmla="*/ 280 h 334"/>
                  <a:gd name="T2" fmla="*/ 370 w 424"/>
                  <a:gd name="T3" fmla="*/ 31 h 334"/>
                  <a:gd name="T4" fmla="*/ 424 w 424"/>
                  <a:gd name="T5" fmla="*/ 0 h 334"/>
                  <a:gd name="T6" fmla="*/ 334 w 424"/>
                  <a:gd name="T7" fmla="*/ 334 h 334"/>
                  <a:gd name="T8" fmla="*/ 0 w 424"/>
                  <a:gd name="T9" fmla="*/ 244 h 334"/>
                  <a:gd name="T10" fmla="*/ 55 w 424"/>
                  <a:gd name="T11" fmla="*/ 213 h 334"/>
                  <a:gd name="T12" fmla="*/ 304 w 424"/>
                  <a:gd name="T13" fmla="*/ 28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4">
                    <a:moveTo>
                      <a:pt x="304" y="280"/>
                    </a:moveTo>
                    <a:lnTo>
                      <a:pt x="370" y="31"/>
                    </a:lnTo>
                    <a:lnTo>
                      <a:pt x="424" y="0"/>
                    </a:lnTo>
                    <a:lnTo>
                      <a:pt x="334" y="334"/>
                    </a:lnTo>
                    <a:lnTo>
                      <a:pt x="0" y="244"/>
                    </a:lnTo>
                    <a:lnTo>
                      <a:pt x="55" y="213"/>
                    </a:lnTo>
                    <a:lnTo>
                      <a:pt x="304" y="28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D33A8DCB-71BA-4119-BE50-F8CAB80B3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4485379"/>
                <a:ext cx="1378820" cy="1205546"/>
              </a:xfrm>
              <a:custGeom>
                <a:avLst/>
                <a:gdLst>
                  <a:gd name="T0" fmla="*/ 0 w 316"/>
                  <a:gd name="T1" fmla="*/ 88 h 276"/>
                  <a:gd name="T2" fmla="*/ 0 w 316"/>
                  <a:gd name="T3" fmla="*/ 276 h 276"/>
                  <a:gd name="T4" fmla="*/ 130 w 316"/>
                  <a:gd name="T5" fmla="*/ 244 h 276"/>
                  <a:gd name="T6" fmla="*/ 268 w 316"/>
                  <a:gd name="T7" fmla="*/ 150 h 276"/>
                  <a:gd name="T8" fmla="*/ 316 w 316"/>
                  <a:gd name="T9" fmla="*/ 94 h 276"/>
                  <a:gd name="T10" fmla="*/ 152 w 316"/>
                  <a:gd name="T11" fmla="*/ 0 h 276"/>
                  <a:gd name="T12" fmla="*/ 0 w 316"/>
                  <a:gd name="T13" fmla="*/ 8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0" y="88"/>
                    </a:moveTo>
                    <a:cubicBezTo>
                      <a:pt x="0" y="276"/>
                      <a:pt x="0" y="276"/>
                      <a:pt x="0" y="276"/>
                    </a:cubicBezTo>
                    <a:cubicBezTo>
                      <a:pt x="45" y="272"/>
                      <a:pt x="88" y="261"/>
                      <a:pt x="130" y="244"/>
                    </a:cubicBezTo>
                    <a:cubicBezTo>
                      <a:pt x="182" y="222"/>
                      <a:pt x="228" y="190"/>
                      <a:pt x="268" y="150"/>
                    </a:cubicBezTo>
                    <a:cubicBezTo>
                      <a:pt x="286" y="133"/>
                      <a:pt x="302" y="114"/>
                      <a:pt x="316" y="94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15" y="45"/>
                      <a:pt x="61" y="78"/>
                      <a:pt x="0" y="88"/>
                    </a:cubicBez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3ED51F8C-124A-4B8D-A2E4-6D3C2918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4485379"/>
                <a:ext cx="737337" cy="466366"/>
              </a:xfrm>
              <a:custGeom>
                <a:avLst/>
                <a:gdLst>
                  <a:gd name="T0" fmla="*/ 169 w 169"/>
                  <a:gd name="T1" fmla="*/ 9 h 107"/>
                  <a:gd name="T2" fmla="*/ 152 w 169"/>
                  <a:gd name="T3" fmla="*/ 0 h 107"/>
                  <a:gd name="T4" fmla="*/ 0 w 169"/>
                  <a:gd name="T5" fmla="*/ 88 h 107"/>
                  <a:gd name="T6" fmla="*/ 0 w 169"/>
                  <a:gd name="T7" fmla="*/ 107 h 107"/>
                  <a:gd name="T8" fmla="*/ 169 w 169"/>
                  <a:gd name="T9" fmla="*/ 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169" y="9"/>
                    </a:moveTo>
                    <a:cubicBezTo>
                      <a:pt x="152" y="0"/>
                      <a:pt x="152" y="0"/>
                      <a:pt x="152" y="0"/>
                    </a:cubicBezTo>
                    <a:cubicBezTo>
                      <a:pt x="115" y="45"/>
                      <a:pt x="61" y="78"/>
                      <a:pt x="0" y="88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68" y="96"/>
                      <a:pt x="128" y="60"/>
                      <a:pt x="169" y="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CF138B54-822D-4EB7-A93B-9420B8EA4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4855890"/>
                <a:ext cx="1378820" cy="835035"/>
              </a:xfrm>
              <a:custGeom>
                <a:avLst/>
                <a:gdLst>
                  <a:gd name="T0" fmla="*/ 255 w 316"/>
                  <a:gd name="T1" fmla="*/ 52 h 191"/>
                  <a:gd name="T2" fmla="*/ 122 w 316"/>
                  <a:gd name="T3" fmla="*/ 142 h 191"/>
                  <a:gd name="T4" fmla="*/ 0 w 316"/>
                  <a:gd name="T5" fmla="*/ 172 h 191"/>
                  <a:gd name="T6" fmla="*/ 0 w 316"/>
                  <a:gd name="T7" fmla="*/ 191 h 191"/>
                  <a:gd name="T8" fmla="*/ 130 w 316"/>
                  <a:gd name="T9" fmla="*/ 159 h 191"/>
                  <a:gd name="T10" fmla="*/ 268 w 316"/>
                  <a:gd name="T11" fmla="*/ 65 h 191"/>
                  <a:gd name="T12" fmla="*/ 316 w 316"/>
                  <a:gd name="T13" fmla="*/ 9 h 191"/>
                  <a:gd name="T14" fmla="*/ 300 w 316"/>
                  <a:gd name="T15" fmla="*/ 0 h 191"/>
                  <a:gd name="T16" fmla="*/ 255 w 316"/>
                  <a:gd name="T17" fmla="*/ 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255" y="52"/>
                    </a:moveTo>
                    <a:cubicBezTo>
                      <a:pt x="217" y="90"/>
                      <a:pt x="172" y="120"/>
                      <a:pt x="122" y="142"/>
                    </a:cubicBezTo>
                    <a:cubicBezTo>
                      <a:pt x="83" y="158"/>
                      <a:pt x="42" y="168"/>
                      <a:pt x="0" y="17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45" y="187"/>
                      <a:pt x="88" y="176"/>
                      <a:pt x="130" y="159"/>
                    </a:cubicBezTo>
                    <a:cubicBezTo>
                      <a:pt x="182" y="137"/>
                      <a:pt x="228" y="105"/>
                      <a:pt x="268" y="65"/>
                    </a:cubicBezTo>
                    <a:cubicBezTo>
                      <a:pt x="286" y="48"/>
                      <a:pt x="302" y="29"/>
                      <a:pt x="316" y="9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86" y="18"/>
                      <a:pt x="271" y="36"/>
                      <a:pt x="255" y="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A9BDBECD-C6F4-474D-A266-EF1615B7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340" y="5021791"/>
                <a:ext cx="318899" cy="455306"/>
              </a:xfrm>
              <a:custGeom>
                <a:avLst/>
                <a:gdLst>
                  <a:gd name="T0" fmla="*/ 0 w 173"/>
                  <a:gd name="T1" fmla="*/ 123 h 247"/>
                  <a:gd name="T2" fmla="*/ 173 w 173"/>
                  <a:gd name="T3" fmla="*/ 247 h 247"/>
                  <a:gd name="T4" fmla="*/ 173 w 173"/>
                  <a:gd name="T5" fmla="*/ 0 h 247"/>
                  <a:gd name="T6" fmla="*/ 0 w 173"/>
                  <a:gd name="T7" fmla="*/ 12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247">
                    <a:moveTo>
                      <a:pt x="0" y="123"/>
                    </a:moveTo>
                    <a:lnTo>
                      <a:pt x="173" y="247"/>
                    </a:lnTo>
                    <a:lnTo>
                      <a:pt x="173" y="0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6" name="Freeform 53">
              <a:extLst>
                <a:ext uri="{FF2B5EF4-FFF2-40B4-BE49-F238E27FC236}">
                  <a16:creationId xmlns:a16="http://schemas.microsoft.com/office/drawing/2014/main" id="{A00CCAF0-25F4-48CA-9259-000BC6415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2887" y="3518943"/>
              <a:ext cx="203928" cy="234983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0" y="25"/>
                </a:cxn>
                <a:cxn ang="0">
                  <a:pos x="0" y="98"/>
                </a:cxn>
                <a:cxn ang="0">
                  <a:pos x="53" y="123"/>
                </a:cxn>
                <a:cxn ang="0">
                  <a:pos x="107" y="98"/>
                </a:cxn>
                <a:cxn ang="0">
                  <a:pos x="107" y="25"/>
                </a:cxn>
                <a:cxn ang="0">
                  <a:pos x="53" y="0"/>
                </a:cxn>
                <a:cxn ang="0">
                  <a:pos x="99" y="98"/>
                </a:cxn>
                <a:cxn ang="0">
                  <a:pos x="53" y="115"/>
                </a:cxn>
                <a:cxn ang="0">
                  <a:pos x="7" y="98"/>
                </a:cxn>
                <a:cxn ang="0">
                  <a:pos x="7" y="83"/>
                </a:cxn>
                <a:cxn ang="0">
                  <a:pos x="53" y="96"/>
                </a:cxn>
                <a:cxn ang="0">
                  <a:pos x="99" y="83"/>
                </a:cxn>
                <a:cxn ang="0">
                  <a:pos x="99" y="98"/>
                </a:cxn>
                <a:cxn ang="0">
                  <a:pos x="99" y="75"/>
                </a:cxn>
                <a:cxn ang="0">
                  <a:pos x="99" y="75"/>
                </a:cxn>
                <a:cxn ang="0">
                  <a:pos x="99" y="75"/>
                </a:cxn>
                <a:cxn ang="0">
                  <a:pos x="53" y="92"/>
                </a:cxn>
                <a:cxn ang="0">
                  <a:pos x="7" y="75"/>
                </a:cxn>
                <a:cxn ang="0">
                  <a:pos x="7" y="75"/>
                </a:cxn>
                <a:cxn ang="0">
                  <a:pos x="7" y="60"/>
                </a:cxn>
                <a:cxn ang="0">
                  <a:pos x="53" y="73"/>
                </a:cxn>
                <a:cxn ang="0">
                  <a:pos x="99" y="60"/>
                </a:cxn>
                <a:cxn ang="0">
                  <a:pos x="99" y="75"/>
                </a:cxn>
                <a:cxn ang="0">
                  <a:pos x="99" y="52"/>
                </a:cxn>
                <a:cxn ang="0">
                  <a:pos x="99" y="52"/>
                </a:cxn>
                <a:cxn ang="0">
                  <a:pos x="99" y="52"/>
                </a:cxn>
                <a:cxn ang="0">
                  <a:pos x="53" y="69"/>
                </a:cxn>
                <a:cxn ang="0">
                  <a:pos x="7" y="52"/>
                </a:cxn>
                <a:cxn ang="0">
                  <a:pos x="7" y="52"/>
                </a:cxn>
                <a:cxn ang="0">
                  <a:pos x="7" y="39"/>
                </a:cxn>
                <a:cxn ang="0">
                  <a:pos x="53" y="50"/>
                </a:cxn>
                <a:cxn ang="0">
                  <a:pos x="99" y="39"/>
                </a:cxn>
                <a:cxn ang="0">
                  <a:pos x="99" y="52"/>
                </a:cxn>
                <a:cxn ang="0">
                  <a:pos x="53" y="42"/>
                </a:cxn>
                <a:cxn ang="0">
                  <a:pos x="7" y="25"/>
                </a:cxn>
                <a:cxn ang="0">
                  <a:pos x="53" y="8"/>
                </a:cxn>
                <a:cxn ang="0">
                  <a:pos x="99" y="25"/>
                </a:cxn>
                <a:cxn ang="0">
                  <a:pos x="53" y="42"/>
                </a:cxn>
                <a:cxn ang="0">
                  <a:pos x="53" y="42"/>
                </a:cxn>
                <a:cxn ang="0">
                  <a:pos x="53" y="42"/>
                </a:cxn>
              </a:cxnLst>
              <a:rect l="0" t="0" r="r" b="b"/>
              <a:pathLst>
                <a:path w="107" h="123">
                  <a:moveTo>
                    <a:pt x="53" y="0"/>
                  </a:moveTo>
                  <a:cubicBezTo>
                    <a:pt x="27" y="0"/>
                    <a:pt x="0" y="8"/>
                    <a:pt x="0" y="2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5"/>
                    <a:pt x="27" y="123"/>
                    <a:pt x="53" y="123"/>
                  </a:cubicBezTo>
                  <a:cubicBezTo>
                    <a:pt x="79" y="123"/>
                    <a:pt x="107" y="115"/>
                    <a:pt x="107" y="98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8"/>
                    <a:pt x="79" y="0"/>
                    <a:pt x="53" y="0"/>
                  </a:cubicBezTo>
                  <a:close/>
                  <a:moveTo>
                    <a:pt x="99" y="98"/>
                  </a:moveTo>
                  <a:cubicBezTo>
                    <a:pt x="99" y="107"/>
                    <a:pt x="79" y="115"/>
                    <a:pt x="53" y="115"/>
                  </a:cubicBezTo>
                  <a:cubicBezTo>
                    <a:pt x="28" y="115"/>
                    <a:pt x="7" y="107"/>
                    <a:pt x="7" y="98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15" y="92"/>
                    <a:pt x="34" y="96"/>
                    <a:pt x="53" y="96"/>
                  </a:cubicBezTo>
                  <a:cubicBezTo>
                    <a:pt x="72" y="96"/>
                    <a:pt x="91" y="92"/>
                    <a:pt x="99" y="83"/>
                  </a:cubicBezTo>
                  <a:lnTo>
                    <a:pt x="99" y="98"/>
                  </a:lnTo>
                  <a:close/>
                  <a:moveTo>
                    <a:pt x="99" y="75"/>
                  </a:moveTo>
                  <a:cubicBezTo>
                    <a:pt x="99" y="75"/>
                    <a:pt x="99" y="75"/>
                    <a:pt x="99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84"/>
                    <a:pt x="79" y="92"/>
                    <a:pt x="53" y="92"/>
                  </a:cubicBezTo>
                  <a:cubicBezTo>
                    <a:pt x="28" y="92"/>
                    <a:pt x="7" y="84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15" y="69"/>
                    <a:pt x="34" y="73"/>
                    <a:pt x="53" y="73"/>
                  </a:cubicBezTo>
                  <a:cubicBezTo>
                    <a:pt x="72" y="73"/>
                    <a:pt x="91" y="69"/>
                    <a:pt x="99" y="60"/>
                  </a:cubicBezTo>
                  <a:lnTo>
                    <a:pt x="99" y="75"/>
                  </a:lnTo>
                  <a:close/>
                  <a:moveTo>
                    <a:pt x="99" y="52"/>
                  </a:move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61"/>
                    <a:pt x="79" y="69"/>
                    <a:pt x="53" y="69"/>
                  </a:cubicBezTo>
                  <a:cubicBezTo>
                    <a:pt x="28" y="69"/>
                    <a:pt x="7" y="61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7" y="46"/>
                    <a:pt x="36" y="50"/>
                    <a:pt x="53" y="50"/>
                  </a:cubicBezTo>
                  <a:cubicBezTo>
                    <a:pt x="71" y="50"/>
                    <a:pt x="89" y="46"/>
                    <a:pt x="99" y="39"/>
                  </a:cubicBezTo>
                  <a:lnTo>
                    <a:pt x="99" y="52"/>
                  </a:lnTo>
                  <a:close/>
                  <a:moveTo>
                    <a:pt x="53" y="42"/>
                  </a:moveTo>
                  <a:cubicBezTo>
                    <a:pt x="28" y="42"/>
                    <a:pt x="7" y="34"/>
                    <a:pt x="7" y="25"/>
                  </a:cubicBezTo>
                  <a:cubicBezTo>
                    <a:pt x="7" y="15"/>
                    <a:pt x="28" y="8"/>
                    <a:pt x="53" y="8"/>
                  </a:cubicBezTo>
                  <a:cubicBezTo>
                    <a:pt x="79" y="8"/>
                    <a:pt x="99" y="15"/>
                    <a:pt x="99" y="25"/>
                  </a:cubicBezTo>
                  <a:cubicBezTo>
                    <a:pt x="99" y="34"/>
                    <a:pt x="79" y="42"/>
                    <a:pt x="53" y="42"/>
                  </a:cubicBezTo>
                  <a:close/>
                  <a:moveTo>
                    <a:pt x="53" y="42"/>
                  </a:moveTo>
                  <a:cubicBezTo>
                    <a:pt x="53" y="42"/>
                    <a:pt x="53" y="42"/>
                    <a:pt x="53" y="4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037BAC57-14FC-4C7F-AF22-BFF81541029B}"/>
              </a:ext>
            </a:extLst>
          </p:cNvPr>
          <p:cNvSpPr txBox="1"/>
          <p:nvPr/>
        </p:nvSpPr>
        <p:spPr>
          <a:xfrm>
            <a:off x="5422209" y="1467502"/>
            <a:ext cx="183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پدیده چندمسیره شدن</a:t>
            </a:r>
            <a:endParaRPr lang="en-US" sz="1400" dirty="0">
              <a:solidFill>
                <a:srgbClr val="B02A6D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51EA839-F30C-4D29-932C-4585278B08D1}"/>
              </a:ext>
            </a:extLst>
          </p:cNvPr>
          <p:cNvSpPr txBox="1"/>
          <p:nvPr/>
        </p:nvSpPr>
        <p:spPr>
          <a:xfrm>
            <a:off x="2169334" y="1499994"/>
            <a:ext cx="183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C00000"/>
                </a:solidFill>
                <a:latin typeface="KalamehFaNum ExtraBold" pitchFamily="2" charset="-78"/>
                <a:cs typeface="KalamehFaNum ExtraBold" pitchFamily="2" charset="-78"/>
              </a:rPr>
              <a:t>تداخل سیگنال‌ها</a:t>
            </a:r>
            <a:endParaRPr lang="en-US" sz="1400" dirty="0">
              <a:solidFill>
                <a:srgbClr val="C00000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008B544-E445-4D10-821E-FAB88689A1B4}"/>
              </a:ext>
            </a:extLst>
          </p:cNvPr>
          <p:cNvSpPr txBox="1"/>
          <p:nvPr/>
        </p:nvSpPr>
        <p:spPr>
          <a:xfrm>
            <a:off x="1434090" y="2745799"/>
            <a:ext cx="200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شرایط خط دید غیرمستقیم</a:t>
            </a:r>
          </a:p>
          <a:p>
            <a:pPr algn="ctr"/>
            <a:r>
              <a:rPr lang="en-US" sz="1400" dirty="0" err="1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NLoS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9EC15B2-8285-4A71-AD67-B2BECE198BDE}"/>
              </a:ext>
            </a:extLst>
          </p:cNvPr>
          <p:cNvSpPr txBox="1"/>
          <p:nvPr/>
        </p:nvSpPr>
        <p:spPr>
          <a:xfrm>
            <a:off x="6196195" y="2696163"/>
            <a:ext cx="2051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تغییرات دینامیکی محیط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218E3A-96C3-4460-AC65-C47801B31780}"/>
              </a:ext>
            </a:extLst>
          </p:cNvPr>
          <p:cNvSpPr txBox="1"/>
          <p:nvPr/>
        </p:nvSpPr>
        <p:spPr>
          <a:xfrm>
            <a:off x="5516269" y="4003441"/>
            <a:ext cx="183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1400" dirty="0">
                <a:solidFill>
                  <a:srgbClr val="C00000"/>
                </a:solidFill>
                <a:latin typeface="KalamehFaNum ExtraBold" pitchFamily="2" charset="-78"/>
                <a:cs typeface="KalamehFaNum ExtraBold" pitchFamily="2" charset="-78"/>
              </a:rPr>
              <a:t>کالیبراسیون دوره‌ای</a:t>
            </a:r>
            <a:endParaRPr lang="en-US" sz="1400" dirty="0">
              <a:solidFill>
                <a:srgbClr val="C00000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43C04F5-FE76-4422-B47C-25F2B5C5F167}"/>
              </a:ext>
            </a:extLst>
          </p:cNvPr>
          <p:cNvSpPr txBox="1"/>
          <p:nvPr/>
        </p:nvSpPr>
        <p:spPr>
          <a:xfrm>
            <a:off x="1864243" y="4046484"/>
            <a:ext cx="221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تغییرات </a:t>
            </a:r>
            <a:r>
              <a:rPr lang="en-US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RSS</a:t>
            </a:r>
            <a:r>
              <a:rPr lang="fa-IR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 در طولانی مدت</a:t>
            </a:r>
            <a:endParaRPr lang="en-US" sz="1400" dirty="0">
              <a:solidFill>
                <a:srgbClr val="B02A6D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A18DCD9-D5D2-4E75-B930-B5AA7445A956}"/>
              </a:ext>
            </a:extLst>
          </p:cNvPr>
          <p:cNvGrpSpPr/>
          <p:nvPr/>
        </p:nvGrpSpPr>
        <p:grpSpPr>
          <a:xfrm>
            <a:off x="3465463" y="2423068"/>
            <a:ext cx="743384" cy="931117"/>
            <a:chOff x="3465463" y="2423067"/>
            <a:chExt cx="743384" cy="931117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3C34542-0A7C-4257-9730-26AB2D3684A3}"/>
                </a:ext>
              </a:extLst>
            </p:cNvPr>
            <p:cNvGrpSpPr/>
            <p:nvPr/>
          </p:nvGrpSpPr>
          <p:grpSpPr>
            <a:xfrm>
              <a:off x="3465463" y="2423067"/>
              <a:ext cx="743384" cy="931117"/>
              <a:chOff x="3806825" y="2999645"/>
              <a:chExt cx="1270064" cy="1590805"/>
            </a:xfrm>
          </p:grpSpPr>
          <p:sp>
            <p:nvSpPr>
              <p:cNvPr id="132" name="Freeform 5">
                <a:extLst>
                  <a:ext uri="{FF2B5EF4-FFF2-40B4-BE49-F238E27FC236}">
                    <a16:creationId xmlns:a16="http://schemas.microsoft.com/office/drawing/2014/main" id="{DD660857-467C-4841-8D12-7E9082FEE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825" y="3344350"/>
                <a:ext cx="453462" cy="899551"/>
              </a:xfrm>
              <a:custGeom>
                <a:avLst/>
                <a:gdLst>
                  <a:gd name="T0" fmla="*/ 0 w 246"/>
                  <a:gd name="T1" fmla="*/ 244 h 488"/>
                  <a:gd name="T2" fmla="*/ 246 w 246"/>
                  <a:gd name="T3" fmla="*/ 0 h 488"/>
                  <a:gd name="T4" fmla="*/ 246 w 246"/>
                  <a:gd name="T5" fmla="*/ 488 h 488"/>
                  <a:gd name="T6" fmla="*/ 0 w 246"/>
                  <a:gd name="T7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6" h="488">
                    <a:moveTo>
                      <a:pt x="0" y="244"/>
                    </a:moveTo>
                    <a:lnTo>
                      <a:pt x="246" y="0"/>
                    </a:lnTo>
                    <a:lnTo>
                      <a:pt x="246" y="488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3" name="Freeform 6">
                <a:extLst>
                  <a:ext uri="{FF2B5EF4-FFF2-40B4-BE49-F238E27FC236}">
                    <a16:creationId xmlns:a16="http://schemas.microsoft.com/office/drawing/2014/main" id="{67567579-308E-4377-9376-B48D41FC8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825" y="3344350"/>
                <a:ext cx="453462" cy="899551"/>
              </a:xfrm>
              <a:custGeom>
                <a:avLst/>
                <a:gdLst>
                  <a:gd name="T0" fmla="*/ 64 w 246"/>
                  <a:gd name="T1" fmla="*/ 244 h 488"/>
                  <a:gd name="T2" fmla="*/ 246 w 246"/>
                  <a:gd name="T3" fmla="*/ 427 h 488"/>
                  <a:gd name="T4" fmla="*/ 246 w 246"/>
                  <a:gd name="T5" fmla="*/ 488 h 488"/>
                  <a:gd name="T6" fmla="*/ 0 w 246"/>
                  <a:gd name="T7" fmla="*/ 244 h 488"/>
                  <a:gd name="T8" fmla="*/ 246 w 246"/>
                  <a:gd name="T9" fmla="*/ 0 h 488"/>
                  <a:gd name="T10" fmla="*/ 246 w 246"/>
                  <a:gd name="T11" fmla="*/ 62 h 488"/>
                  <a:gd name="T12" fmla="*/ 64 w 246"/>
                  <a:gd name="T13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8">
                    <a:moveTo>
                      <a:pt x="64" y="244"/>
                    </a:moveTo>
                    <a:lnTo>
                      <a:pt x="246" y="427"/>
                    </a:lnTo>
                    <a:lnTo>
                      <a:pt x="246" y="488"/>
                    </a:lnTo>
                    <a:lnTo>
                      <a:pt x="0" y="244"/>
                    </a:lnTo>
                    <a:lnTo>
                      <a:pt x="246" y="0"/>
                    </a:lnTo>
                    <a:lnTo>
                      <a:pt x="246" y="62"/>
                    </a:lnTo>
                    <a:lnTo>
                      <a:pt x="64" y="2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4" name="Freeform 17">
                <a:extLst>
                  <a:ext uri="{FF2B5EF4-FFF2-40B4-BE49-F238E27FC236}">
                    <a16:creationId xmlns:a16="http://schemas.microsoft.com/office/drawing/2014/main" id="{33E55C8A-50BF-46B7-9FFC-5218E14CC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240" y="2999645"/>
                <a:ext cx="886648" cy="1590805"/>
              </a:xfrm>
              <a:custGeom>
                <a:avLst/>
                <a:gdLst>
                  <a:gd name="T0" fmla="*/ 187 w 203"/>
                  <a:gd name="T1" fmla="*/ 182 h 364"/>
                  <a:gd name="T2" fmla="*/ 203 w 203"/>
                  <a:gd name="T3" fmla="*/ 94 h 364"/>
                  <a:gd name="T4" fmla="*/ 40 w 203"/>
                  <a:gd name="T5" fmla="*/ 0 h 364"/>
                  <a:gd name="T6" fmla="*/ 34 w 203"/>
                  <a:gd name="T7" fmla="*/ 12 h 364"/>
                  <a:gd name="T8" fmla="*/ 0 w 203"/>
                  <a:gd name="T9" fmla="*/ 182 h 364"/>
                  <a:gd name="T10" fmla="*/ 34 w 203"/>
                  <a:gd name="T11" fmla="*/ 352 h 364"/>
                  <a:gd name="T12" fmla="*/ 40 w 203"/>
                  <a:gd name="T13" fmla="*/ 364 h 364"/>
                  <a:gd name="T14" fmla="*/ 203 w 203"/>
                  <a:gd name="T15" fmla="*/ 270 h 364"/>
                  <a:gd name="T16" fmla="*/ 187 w 203"/>
                  <a:gd name="T17" fmla="*/ 18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364">
                    <a:moveTo>
                      <a:pt x="187" y="182"/>
                    </a:moveTo>
                    <a:cubicBezTo>
                      <a:pt x="187" y="151"/>
                      <a:pt x="193" y="122"/>
                      <a:pt x="203" y="9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8" y="4"/>
                      <a:pt x="36" y="8"/>
                      <a:pt x="34" y="12"/>
                    </a:cubicBezTo>
                    <a:cubicBezTo>
                      <a:pt x="11" y="66"/>
                      <a:pt x="0" y="123"/>
                      <a:pt x="0" y="182"/>
                    </a:cubicBezTo>
                    <a:cubicBezTo>
                      <a:pt x="0" y="241"/>
                      <a:pt x="11" y="298"/>
                      <a:pt x="34" y="352"/>
                    </a:cubicBezTo>
                    <a:cubicBezTo>
                      <a:pt x="36" y="356"/>
                      <a:pt x="38" y="360"/>
                      <a:pt x="40" y="364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193" y="242"/>
                      <a:pt x="187" y="213"/>
                      <a:pt x="187" y="182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5" name="Freeform 18">
                <a:extLst>
                  <a:ext uri="{FF2B5EF4-FFF2-40B4-BE49-F238E27FC236}">
                    <a16:creationId xmlns:a16="http://schemas.microsoft.com/office/drawing/2014/main" id="{813AA6D6-F5DE-44D9-8F5C-9A23E3861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3891" y="3370156"/>
                <a:ext cx="152998" cy="847937"/>
              </a:xfrm>
              <a:custGeom>
                <a:avLst/>
                <a:gdLst>
                  <a:gd name="T0" fmla="*/ 19 w 35"/>
                  <a:gd name="T1" fmla="*/ 0 h 194"/>
                  <a:gd name="T2" fmla="*/ 0 w 35"/>
                  <a:gd name="T3" fmla="*/ 97 h 194"/>
                  <a:gd name="T4" fmla="*/ 19 w 35"/>
                  <a:gd name="T5" fmla="*/ 194 h 194"/>
                  <a:gd name="T6" fmla="*/ 35 w 35"/>
                  <a:gd name="T7" fmla="*/ 185 h 194"/>
                  <a:gd name="T8" fmla="*/ 19 w 35"/>
                  <a:gd name="T9" fmla="*/ 97 h 194"/>
                  <a:gd name="T10" fmla="*/ 35 w 35"/>
                  <a:gd name="T11" fmla="*/ 9 h 194"/>
                  <a:gd name="T12" fmla="*/ 19 w 35"/>
                  <a:gd name="T13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4">
                    <a:moveTo>
                      <a:pt x="19" y="0"/>
                    </a:moveTo>
                    <a:cubicBezTo>
                      <a:pt x="7" y="30"/>
                      <a:pt x="0" y="63"/>
                      <a:pt x="0" y="97"/>
                    </a:cubicBezTo>
                    <a:cubicBezTo>
                      <a:pt x="0" y="131"/>
                      <a:pt x="7" y="164"/>
                      <a:pt x="19" y="194"/>
                    </a:cubicBezTo>
                    <a:cubicBezTo>
                      <a:pt x="35" y="185"/>
                      <a:pt x="35" y="185"/>
                      <a:pt x="35" y="185"/>
                    </a:cubicBezTo>
                    <a:cubicBezTo>
                      <a:pt x="25" y="157"/>
                      <a:pt x="19" y="128"/>
                      <a:pt x="19" y="97"/>
                    </a:cubicBezTo>
                    <a:cubicBezTo>
                      <a:pt x="19" y="66"/>
                      <a:pt x="25" y="37"/>
                      <a:pt x="35" y="9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6" name="Freeform 19">
                <a:extLst>
                  <a:ext uri="{FF2B5EF4-FFF2-40B4-BE49-F238E27FC236}">
                    <a16:creationId xmlns:a16="http://schemas.microsoft.com/office/drawing/2014/main" id="{A9433981-D2EF-495F-9D03-108C23236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240" y="2999645"/>
                <a:ext cx="245165" cy="1590805"/>
              </a:xfrm>
              <a:custGeom>
                <a:avLst/>
                <a:gdLst>
                  <a:gd name="T0" fmla="*/ 56 w 56"/>
                  <a:gd name="T1" fmla="*/ 9 h 364"/>
                  <a:gd name="T2" fmla="*/ 40 w 56"/>
                  <a:gd name="T3" fmla="*/ 0 h 364"/>
                  <a:gd name="T4" fmla="*/ 34 w 56"/>
                  <a:gd name="T5" fmla="*/ 12 h 364"/>
                  <a:gd name="T6" fmla="*/ 0 w 56"/>
                  <a:gd name="T7" fmla="*/ 182 h 364"/>
                  <a:gd name="T8" fmla="*/ 34 w 56"/>
                  <a:gd name="T9" fmla="*/ 352 h 364"/>
                  <a:gd name="T10" fmla="*/ 40 w 56"/>
                  <a:gd name="T11" fmla="*/ 364 h 364"/>
                  <a:gd name="T12" fmla="*/ 56 w 56"/>
                  <a:gd name="T13" fmla="*/ 355 h 364"/>
                  <a:gd name="T14" fmla="*/ 51 w 56"/>
                  <a:gd name="T15" fmla="*/ 344 h 364"/>
                  <a:gd name="T16" fmla="*/ 19 w 56"/>
                  <a:gd name="T17" fmla="*/ 182 h 364"/>
                  <a:gd name="T18" fmla="*/ 51 w 56"/>
                  <a:gd name="T19" fmla="*/ 20 h 364"/>
                  <a:gd name="T20" fmla="*/ 56 w 56"/>
                  <a:gd name="T21" fmla="*/ 9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364">
                    <a:moveTo>
                      <a:pt x="56" y="9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8" y="4"/>
                      <a:pt x="36" y="8"/>
                      <a:pt x="34" y="12"/>
                    </a:cubicBezTo>
                    <a:cubicBezTo>
                      <a:pt x="11" y="66"/>
                      <a:pt x="0" y="123"/>
                      <a:pt x="0" y="182"/>
                    </a:cubicBezTo>
                    <a:cubicBezTo>
                      <a:pt x="0" y="241"/>
                      <a:pt x="11" y="298"/>
                      <a:pt x="34" y="352"/>
                    </a:cubicBezTo>
                    <a:cubicBezTo>
                      <a:pt x="36" y="356"/>
                      <a:pt x="38" y="360"/>
                      <a:pt x="40" y="364"/>
                    </a:cubicBezTo>
                    <a:cubicBezTo>
                      <a:pt x="56" y="355"/>
                      <a:pt x="56" y="355"/>
                      <a:pt x="56" y="355"/>
                    </a:cubicBezTo>
                    <a:cubicBezTo>
                      <a:pt x="54" y="351"/>
                      <a:pt x="53" y="348"/>
                      <a:pt x="51" y="344"/>
                    </a:cubicBezTo>
                    <a:cubicBezTo>
                      <a:pt x="30" y="293"/>
                      <a:pt x="19" y="238"/>
                      <a:pt x="19" y="182"/>
                    </a:cubicBezTo>
                    <a:cubicBezTo>
                      <a:pt x="19" y="126"/>
                      <a:pt x="30" y="71"/>
                      <a:pt x="51" y="20"/>
                    </a:cubicBezTo>
                    <a:cubicBezTo>
                      <a:pt x="53" y="16"/>
                      <a:pt x="54" y="13"/>
                      <a:pt x="56" y="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7" name="Freeform 36">
                <a:extLst>
                  <a:ext uri="{FF2B5EF4-FFF2-40B4-BE49-F238E27FC236}">
                    <a16:creationId xmlns:a16="http://schemas.microsoft.com/office/drawing/2014/main" id="{5EF50976-1F6E-4A4F-BEC8-F7F209EA1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525" y="3108402"/>
                <a:ext cx="392633" cy="388946"/>
              </a:xfrm>
              <a:custGeom>
                <a:avLst/>
                <a:gdLst>
                  <a:gd name="T0" fmla="*/ 191 w 213"/>
                  <a:gd name="T1" fmla="*/ 0 h 211"/>
                  <a:gd name="T2" fmla="*/ 0 w 213"/>
                  <a:gd name="T3" fmla="*/ 88 h 211"/>
                  <a:gd name="T4" fmla="*/ 213 w 213"/>
                  <a:gd name="T5" fmla="*/ 211 h 211"/>
                  <a:gd name="T6" fmla="*/ 191 w 213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191" y="0"/>
                    </a:moveTo>
                    <a:lnTo>
                      <a:pt x="0" y="88"/>
                    </a:lnTo>
                    <a:lnTo>
                      <a:pt x="213" y="211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pic>
          <p:nvPicPr>
            <p:cNvPr id="35" name="Graphic 34" descr="Blind with solid fill">
              <a:extLst>
                <a:ext uri="{FF2B5EF4-FFF2-40B4-BE49-F238E27FC236}">
                  <a16:creationId xmlns:a16="http://schemas.microsoft.com/office/drawing/2014/main" id="{4E58108A-853F-4F43-87D1-43047ADBF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41850" y="2740444"/>
              <a:ext cx="355477" cy="35547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3685B6-F41E-4F52-BE6A-E4F0CC89F0CC}"/>
              </a:ext>
            </a:extLst>
          </p:cNvPr>
          <p:cNvGrpSpPr/>
          <p:nvPr/>
        </p:nvGrpSpPr>
        <p:grpSpPr>
          <a:xfrm>
            <a:off x="3894878" y="3292684"/>
            <a:ext cx="807040" cy="756330"/>
            <a:chOff x="3894877" y="3292684"/>
            <a:chExt cx="807040" cy="75633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D1A2141-0E59-4A33-ACE2-B5AB6EA15366}"/>
                </a:ext>
              </a:extLst>
            </p:cNvPr>
            <p:cNvGrpSpPr/>
            <p:nvPr/>
          </p:nvGrpSpPr>
          <p:grpSpPr>
            <a:xfrm>
              <a:off x="3894877" y="3292684"/>
              <a:ext cx="807040" cy="756330"/>
              <a:chOff x="4540475" y="4485379"/>
              <a:chExt cx="1378820" cy="1292182"/>
            </a:xfrm>
          </p:grpSpPr>
          <p:sp>
            <p:nvSpPr>
              <p:cNvPr id="139" name="Freeform 7">
                <a:extLst>
                  <a:ext uri="{FF2B5EF4-FFF2-40B4-BE49-F238E27FC236}">
                    <a16:creationId xmlns:a16="http://schemas.microsoft.com/office/drawing/2014/main" id="{0DB5ADD6-17B0-47CD-B140-D8DC7CDE0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5161885"/>
                <a:ext cx="781577" cy="615676"/>
              </a:xfrm>
              <a:custGeom>
                <a:avLst/>
                <a:gdLst>
                  <a:gd name="T0" fmla="*/ 90 w 424"/>
                  <a:gd name="T1" fmla="*/ 334 h 334"/>
                  <a:gd name="T2" fmla="*/ 0 w 424"/>
                  <a:gd name="T3" fmla="*/ 0 h 334"/>
                  <a:gd name="T4" fmla="*/ 424 w 424"/>
                  <a:gd name="T5" fmla="*/ 244 h 334"/>
                  <a:gd name="T6" fmla="*/ 90 w 424"/>
                  <a:gd name="T7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4">
                    <a:moveTo>
                      <a:pt x="90" y="334"/>
                    </a:moveTo>
                    <a:lnTo>
                      <a:pt x="0" y="0"/>
                    </a:lnTo>
                    <a:lnTo>
                      <a:pt x="424" y="244"/>
                    </a:lnTo>
                    <a:lnTo>
                      <a:pt x="90" y="334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0" name="Freeform 8">
                <a:extLst>
                  <a:ext uri="{FF2B5EF4-FFF2-40B4-BE49-F238E27FC236}">
                    <a16:creationId xmlns:a16="http://schemas.microsoft.com/office/drawing/2014/main" id="{AE897B8C-E741-4BB6-A019-E56C83C7A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5161885"/>
                <a:ext cx="781577" cy="615676"/>
              </a:xfrm>
              <a:custGeom>
                <a:avLst/>
                <a:gdLst>
                  <a:gd name="T0" fmla="*/ 121 w 424"/>
                  <a:gd name="T1" fmla="*/ 280 h 334"/>
                  <a:gd name="T2" fmla="*/ 370 w 424"/>
                  <a:gd name="T3" fmla="*/ 213 h 334"/>
                  <a:gd name="T4" fmla="*/ 424 w 424"/>
                  <a:gd name="T5" fmla="*/ 244 h 334"/>
                  <a:gd name="T6" fmla="*/ 90 w 424"/>
                  <a:gd name="T7" fmla="*/ 334 h 334"/>
                  <a:gd name="T8" fmla="*/ 0 w 424"/>
                  <a:gd name="T9" fmla="*/ 0 h 334"/>
                  <a:gd name="T10" fmla="*/ 55 w 424"/>
                  <a:gd name="T11" fmla="*/ 31 h 334"/>
                  <a:gd name="T12" fmla="*/ 121 w 424"/>
                  <a:gd name="T13" fmla="*/ 28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4">
                    <a:moveTo>
                      <a:pt x="121" y="280"/>
                    </a:moveTo>
                    <a:lnTo>
                      <a:pt x="370" y="213"/>
                    </a:lnTo>
                    <a:lnTo>
                      <a:pt x="424" y="244"/>
                    </a:lnTo>
                    <a:lnTo>
                      <a:pt x="90" y="334"/>
                    </a:lnTo>
                    <a:lnTo>
                      <a:pt x="0" y="0"/>
                    </a:lnTo>
                    <a:lnTo>
                      <a:pt x="55" y="31"/>
                    </a:lnTo>
                    <a:lnTo>
                      <a:pt x="121" y="28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1" name="Freeform 20">
                <a:extLst>
                  <a:ext uri="{FF2B5EF4-FFF2-40B4-BE49-F238E27FC236}">
                    <a16:creationId xmlns:a16="http://schemas.microsoft.com/office/drawing/2014/main" id="{17930D35-6871-4B09-B69D-43ECED4DE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4485379"/>
                <a:ext cx="1378820" cy="1205546"/>
              </a:xfrm>
              <a:custGeom>
                <a:avLst/>
                <a:gdLst>
                  <a:gd name="T0" fmla="*/ 164 w 316"/>
                  <a:gd name="T1" fmla="*/ 0 h 276"/>
                  <a:gd name="T2" fmla="*/ 0 w 316"/>
                  <a:gd name="T3" fmla="*/ 94 h 276"/>
                  <a:gd name="T4" fmla="*/ 48 w 316"/>
                  <a:gd name="T5" fmla="*/ 150 h 276"/>
                  <a:gd name="T6" fmla="*/ 186 w 316"/>
                  <a:gd name="T7" fmla="*/ 244 h 276"/>
                  <a:gd name="T8" fmla="*/ 316 w 316"/>
                  <a:gd name="T9" fmla="*/ 276 h 276"/>
                  <a:gd name="T10" fmla="*/ 316 w 316"/>
                  <a:gd name="T11" fmla="*/ 88 h 276"/>
                  <a:gd name="T12" fmla="*/ 164 w 316"/>
                  <a:gd name="T13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164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14" y="114"/>
                      <a:pt x="30" y="133"/>
                      <a:pt x="48" y="150"/>
                    </a:cubicBezTo>
                    <a:cubicBezTo>
                      <a:pt x="88" y="190"/>
                      <a:pt x="134" y="222"/>
                      <a:pt x="186" y="244"/>
                    </a:cubicBezTo>
                    <a:cubicBezTo>
                      <a:pt x="228" y="261"/>
                      <a:pt x="271" y="272"/>
                      <a:pt x="316" y="276"/>
                    </a:cubicBezTo>
                    <a:cubicBezTo>
                      <a:pt x="316" y="88"/>
                      <a:pt x="316" y="88"/>
                      <a:pt x="316" y="88"/>
                    </a:cubicBezTo>
                    <a:cubicBezTo>
                      <a:pt x="255" y="78"/>
                      <a:pt x="201" y="45"/>
                      <a:pt x="164" y="0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2" name="Freeform 21">
                <a:extLst>
                  <a:ext uri="{FF2B5EF4-FFF2-40B4-BE49-F238E27FC236}">
                    <a16:creationId xmlns:a16="http://schemas.microsoft.com/office/drawing/2014/main" id="{0FC261E9-C0B1-499B-9223-3EAFB0913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958" y="4485379"/>
                <a:ext cx="737337" cy="466366"/>
              </a:xfrm>
              <a:custGeom>
                <a:avLst/>
                <a:gdLst>
                  <a:gd name="T0" fmla="*/ 17 w 169"/>
                  <a:gd name="T1" fmla="*/ 0 h 107"/>
                  <a:gd name="T2" fmla="*/ 0 w 169"/>
                  <a:gd name="T3" fmla="*/ 9 h 107"/>
                  <a:gd name="T4" fmla="*/ 169 w 169"/>
                  <a:gd name="T5" fmla="*/ 107 h 107"/>
                  <a:gd name="T6" fmla="*/ 169 w 169"/>
                  <a:gd name="T7" fmla="*/ 88 h 107"/>
                  <a:gd name="T8" fmla="*/ 17 w 169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17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41" y="60"/>
                      <a:pt x="101" y="96"/>
                      <a:pt x="169" y="107"/>
                    </a:cubicBezTo>
                    <a:cubicBezTo>
                      <a:pt x="169" y="88"/>
                      <a:pt x="169" y="88"/>
                      <a:pt x="169" y="88"/>
                    </a:cubicBezTo>
                    <a:cubicBezTo>
                      <a:pt x="108" y="78"/>
                      <a:pt x="54" y="45"/>
                      <a:pt x="17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3" name="Freeform 22">
                <a:extLst>
                  <a:ext uri="{FF2B5EF4-FFF2-40B4-BE49-F238E27FC236}">
                    <a16:creationId xmlns:a16="http://schemas.microsoft.com/office/drawing/2014/main" id="{8F958DF1-BA24-4B66-85BA-4C1098FBA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4855890"/>
                <a:ext cx="1378820" cy="835035"/>
              </a:xfrm>
              <a:custGeom>
                <a:avLst/>
                <a:gdLst>
                  <a:gd name="T0" fmla="*/ 61 w 316"/>
                  <a:gd name="T1" fmla="*/ 52 h 191"/>
                  <a:gd name="T2" fmla="*/ 16 w 316"/>
                  <a:gd name="T3" fmla="*/ 0 h 191"/>
                  <a:gd name="T4" fmla="*/ 0 w 316"/>
                  <a:gd name="T5" fmla="*/ 9 h 191"/>
                  <a:gd name="T6" fmla="*/ 48 w 316"/>
                  <a:gd name="T7" fmla="*/ 65 h 191"/>
                  <a:gd name="T8" fmla="*/ 186 w 316"/>
                  <a:gd name="T9" fmla="*/ 159 h 191"/>
                  <a:gd name="T10" fmla="*/ 316 w 316"/>
                  <a:gd name="T11" fmla="*/ 191 h 191"/>
                  <a:gd name="T12" fmla="*/ 316 w 316"/>
                  <a:gd name="T13" fmla="*/ 172 h 191"/>
                  <a:gd name="T14" fmla="*/ 194 w 316"/>
                  <a:gd name="T15" fmla="*/ 142 h 191"/>
                  <a:gd name="T16" fmla="*/ 61 w 316"/>
                  <a:gd name="T17" fmla="*/ 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61" y="52"/>
                    </a:moveTo>
                    <a:cubicBezTo>
                      <a:pt x="45" y="36"/>
                      <a:pt x="30" y="18"/>
                      <a:pt x="1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4" y="29"/>
                      <a:pt x="30" y="48"/>
                      <a:pt x="48" y="65"/>
                    </a:cubicBezTo>
                    <a:cubicBezTo>
                      <a:pt x="88" y="105"/>
                      <a:pt x="134" y="137"/>
                      <a:pt x="186" y="159"/>
                    </a:cubicBezTo>
                    <a:cubicBezTo>
                      <a:pt x="228" y="176"/>
                      <a:pt x="271" y="187"/>
                      <a:pt x="316" y="191"/>
                    </a:cubicBezTo>
                    <a:cubicBezTo>
                      <a:pt x="316" y="172"/>
                      <a:pt x="316" y="172"/>
                      <a:pt x="316" y="172"/>
                    </a:cubicBezTo>
                    <a:cubicBezTo>
                      <a:pt x="274" y="168"/>
                      <a:pt x="233" y="158"/>
                      <a:pt x="194" y="142"/>
                    </a:cubicBezTo>
                    <a:cubicBezTo>
                      <a:pt x="144" y="120"/>
                      <a:pt x="99" y="90"/>
                      <a:pt x="61" y="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4" name="Freeform 37">
                <a:extLst>
                  <a:ext uri="{FF2B5EF4-FFF2-40B4-BE49-F238E27FC236}">
                    <a16:creationId xmlns:a16="http://schemas.microsoft.com/office/drawing/2014/main" id="{17C4EA6A-4B14-48AD-AF88-4826B6657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350" y="4562799"/>
                <a:ext cx="392633" cy="388946"/>
              </a:xfrm>
              <a:custGeom>
                <a:avLst/>
                <a:gdLst>
                  <a:gd name="T0" fmla="*/ 18 w 213"/>
                  <a:gd name="T1" fmla="*/ 0 h 211"/>
                  <a:gd name="T2" fmla="*/ 0 w 213"/>
                  <a:gd name="T3" fmla="*/ 211 h 211"/>
                  <a:gd name="T4" fmla="*/ 213 w 213"/>
                  <a:gd name="T5" fmla="*/ 88 h 211"/>
                  <a:gd name="T6" fmla="*/ 18 w 213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18" y="0"/>
                    </a:moveTo>
                    <a:lnTo>
                      <a:pt x="0" y="211"/>
                    </a:lnTo>
                    <a:lnTo>
                      <a:pt x="213" y="8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pic>
          <p:nvPicPr>
            <p:cNvPr id="42" name="Graphic 41" descr="Arrow circle with solid fill">
              <a:extLst>
                <a:ext uri="{FF2B5EF4-FFF2-40B4-BE49-F238E27FC236}">
                  <a16:creationId xmlns:a16="http://schemas.microsoft.com/office/drawing/2014/main" id="{625BCFC0-62A7-4B72-AE80-CC95821C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79081" y="3494838"/>
              <a:ext cx="336807" cy="336807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34AEBA3-D83E-4C38-B1D5-5BD1701F399F}"/>
              </a:ext>
            </a:extLst>
          </p:cNvPr>
          <p:cNvGrpSpPr/>
          <p:nvPr/>
        </p:nvGrpSpPr>
        <p:grpSpPr>
          <a:xfrm>
            <a:off x="4906914" y="1727157"/>
            <a:ext cx="807040" cy="757409"/>
            <a:chOff x="4906914" y="1727156"/>
            <a:chExt cx="807040" cy="757409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FCE647C-1939-4330-AB2A-4B6DCCBA350C}"/>
                </a:ext>
              </a:extLst>
            </p:cNvPr>
            <p:cNvGrpSpPr/>
            <p:nvPr/>
          </p:nvGrpSpPr>
          <p:grpSpPr>
            <a:xfrm>
              <a:off x="4906914" y="1727156"/>
              <a:ext cx="807040" cy="757409"/>
              <a:chOff x="6269531" y="1810689"/>
              <a:chExt cx="1378820" cy="1294026"/>
            </a:xfrm>
          </p:grpSpPr>
          <p:sp>
            <p:nvSpPr>
              <p:cNvPr id="160" name="Freeform 13">
                <a:extLst>
                  <a:ext uri="{FF2B5EF4-FFF2-40B4-BE49-F238E27FC236}">
                    <a16:creationId xmlns:a16="http://schemas.microsoft.com/office/drawing/2014/main" id="{8FC0867E-7F74-4354-855C-5C7B68AAB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1810689"/>
                <a:ext cx="781577" cy="617520"/>
              </a:xfrm>
              <a:custGeom>
                <a:avLst/>
                <a:gdLst>
                  <a:gd name="T0" fmla="*/ 334 w 424"/>
                  <a:gd name="T1" fmla="*/ 0 h 335"/>
                  <a:gd name="T2" fmla="*/ 424 w 424"/>
                  <a:gd name="T3" fmla="*/ 335 h 335"/>
                  <a:gd name="T4" fmla="*/ 0 w 424"/>
                  <a:gd name="T5" fmla="*/ 90 h 335"/>
                  <a:gd name="T6" fmla="*/ 334 w 424"/>
                  <a:gd name="T7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5">
                    <a:moveTo>
                      <a:pt x="334" y="0"/>
                    </a:moveTo>
                    <a:lnTo>
                      <a:pt x="424" y="335"/>
                    </a:lnTo>
                    <a:lnTo>
                      <a:pt x="0" y="90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1" name="Freeform 14">
                <a:extLst>
                  <a:ext uri="{FF2B5EF4-FFF2-40B4-BE49-F238E27FC236}">
                    <a16:creationId xmlns:a16="http://schemas.microsoft.com/office/drawing/2014/main" id="{B447ED5D-C4AF-4005-9591-2C0FE79A9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1810689"/>
                <a:ext cx="781577" cy="617520"/>
              </a:xfrm>
              <a:custGeom>
                <a:avLst/>
                <a:gdLst>
                  <a:gd name="T0" fmla="*/ 304 w 424"/>
                  <a:gd name="T1" fmla="*/ 55 h 335"/>
                  <a:gd name="T2" fmla="*/ 55 w 424"/>
                  <a:gd name="T3" fmla="*/ 121 h 335"/>
                  <a:gd name="T4" fmla="*/ 0 w 424"/>
                  <a:gd name="T5" fmla="*/ 90 h 335"/>
                  <a:gd name="T6" fmla="*/ 334 w 424"/>
                  <a:gd name="T7" fmla="*/ 0 h 335"/>
                  <a:gd name="T8" fmla="*/ 424 w 424"/>
                  <a:gd name="T9" fmla="*/ 335 h 335"/>
                  <a:gd name="T10" fmla="*/ 370 w 424"/>
                  <a:gd name="T11" fmla="*/ 304 h 335"/>
                  <a:gd name="T12" fmla="*/ 304 w 424"/>
                  <a:gd name="T13" fmla="*/ 5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5">
                    <a:moveTo>
                      <a:pt x="304" y="55"/>
                    </a:moveTo>
                    <a:lnTo>
                      <a:pt x="55" y="121"/>
                    </a:lnTo>
                    <a:lnTo>
                      <a:pt x="0" y="90"/>
                    </a:lnTo>
                    <a:lnTo>
                      <a:pt x="334" y="0"/>
                    </a:lnTo>
                    <a:lnTo>
                      <a:pt x="424" y="335"/>
                    </a:lnTo>
                    <a:lnTo>
                      <a:pt x="370" y="304"/>
                    </a:lnTo>
                    <a:lnTo>
                      <a:pt x="304" y="5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2" name="Freeform 29">
                <a:extLst>
                  <a:ext uri="{FF2B5EF4-FFF2-40B4-BE49-F238E27FC236}">
                    <a16:creationId xmlns:a16="http://schemas.microsoft.com/office/drawing/2014/main" id="{93DA4481-E637-48FF-AB39-0C2A699CF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1899168"/>
                <a:ext cx="1378820" cy="1205547"/>
              </a:xfrm>
              <a:custGeom>
                <a:avLst/>
                <a:gdLst>
                  <a:gd name="T0" fmla="*/ 152 w 316"/>
                  <a:gd name="T1" fmla="*/ 276 h 276"/>
                  <a:gd name="T2" fmla="*/ 316 w 316"/>
                  <a:gd name="T3" fmla="*/ 182 h 276"/>
                  <a:gd name="T4" fmla="*/ 268 w 316"/>
                  <a:gd name="T5" fmla="*/ 126 h 276"/>
                  <a:gd name="T6" fmla="*/ 130 w 316"/>
                  <a:gd name="T7" fmla="*/ 32 h 276"/>
                  <a:gd name="T8" fmla="*/ 0 w 316"/>
                  <a:gd name="T9" fmla="*/ 0 h 276"/>
                  <a:gd name="T10" fmla="*/ 0 w 316"/>
                  <a:gd name="T11" fmla="*/ 188 h 276"/>
                  <a:gd name="T12" fmla="*/ 152 w 316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152" y="276"/>
                    </a:moveTo>
                    <a:cubicBezTo>
                      <a:pt x="316" y="182"/>
                      <a:pt x="316" y="182"/>
                      <a:pt x="316" y="182"/>
                    </a:cubicBezTo>
                    <a:cubicBezTo>
                      <a:pt x="302" y="162"/>
                      <a:pt x="286" y="143"/>
                      <a:pt x="268" y="126"/>
                    </a:cubicBezTo>
                    <a:cubicBezTo>
                      <a:pt x="228" y="86"/>
                      <a:pt x="182" y="54"/>
                      <a:pt x="130" y="32"/>
                    </a:cubicBezTo>
                    <a:cubicBezTo>
                      <a:pt x="88" y="15"/>
                      <a:pt x="45" y="4"/>
                      <a:pt x="0" y="0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61" y="198"/>
                      <a:pt x="115" y="231"/>
                      <a:pt x="152" y="276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3" name="Freeform 30">
                <a:extLst>
                  <a:ext uri="{FF2B5EF4-FFF2-40B4-BE49-F238E27FC236}">
                    <a16:creationId xmlns:a16="http://schemas.microsoft.com/office/drawing/2014/main" id="{11C78549-E231-47CE-A6F7-A1DA293B9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2636506"/>
                <a:ext cx="737337" cy="468209"/>
              </a:xfrm>
              <a:custGeom>
                <a:avLst/>
                <a:gdLst>
                  <a:gd name="T0" fmla="*/ 152 w 169"/>
                  <a:gd name="T1" fmla="*/ 107 h 107"/>
                  <a:gd name="T2" fmla="*/ 169 w 169"/>
                  <a:gd name="T3" fmla="*/ 98 h 107"/>
                  <a:gd name="T4" fmla="*/ 0 w 169"/>
                  <a:gd name="T5" fmla="*/ 0 h 107"/>
                  <a:gd name="T6" fmla="*/ 0 w 169"/>
                  <a:gd name="T7" fmla="*/ 19 h 107"/>
                  <a:gd name="T8" fmla="*/ 152 w 169"/>
                  <a:gd name="T9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152" y="107"/>
                    </a:moveTo>
                    <a:cubicBezTo>
                      <a:pt x="169" y="98"/>
                      <a:pt x="169" y="98"/>
                      <a:pt x="169" y="98"/>
                    </a:cubicBezTo>
                    <a:cubicBezTo>
                      <a:pt x="128" y="47"/>
                      <a:pt x="68" y="11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61" y="29"/>
                      <a:pt x="115" y="62"/>
                      <a:pt x="152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4" name="Freeform 31">
                <a:extLst>
                  <a:ext uri="{FF2B5EF4-FFF2-40B4-BE49-F238E27FC236}">
                    <a16:creationId xmlns:a16="http://schemas.microsoft.com/office/drawing/2014/main" id="{92D63822-5677-48F2-8483-058CC22EE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1899169"/>
                <a:ext cx="1378820" cy="833191"/>
              </a:xfrm>
              <a:custGeom>
                <a:avLst/>
                <a:gdLst>
                  <a:gd name="T0" fmla="*/ 130 w 316"/>
                  <a:gd name="T1" fmla="*/ 32 h 191"/>
                  <a:gd name="T2" fmla="*/ 0 w 316"/>
                  <a:gd name="T3" fmla="*/ 0 h 191"/>
                  <a:gd name="T4" fmla="*/ 0 w 316"/>
                  <a:gd name="T5" fmla="*/ 19 h 191"/>
                  <a:gd name="T6" fmla="*/ 122 w 316"/>
                  <a:gd name="T7" fmla="*/ 49 h 191"/>
                  <a:gd name="T8" fmla="*/ 255 w 316"/>
                  <a:gd name="T9" fmla="*/ 139 h 191"/>
                  <a:gd name="T10" fmla="*/ 300 w 316"/>
                  <a:gd name="T11" fmla="*/ 191 h 191"/>
                  <a:gd name="T12" fmla="*/ 316 w 316"/>
                  <a:gd name="T13" fmla="*/ 182 h 191"/>
                  <a:gd name="T14" fmla="*/ 268 w 316"/>
                  <a:gd name="T15" fmla="*/ 126 h 191"/>
                  <a:gd name="T16" fmla="*/ 130 w 316"/>
                  <a:gd name="T17" fmla="*/ 3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130" y="32"/>
                    </a:moveTo>
                    <a:cubicBezTo>
                      <a:pt x="88" y="15"/>
                      <a:pt x="45" y="4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2" y="23"/>
                      <a:pt x="83" y="33"/>
                      <a:pt x="122" y="49"/>
                    </a:cubicBezTo>
                    <a:cubicBezTo>
                      <a:pt x="172" y="71"/>
                      <a:pt x="217" y="101"/>
                      <a:pt x="255" y="139"/>
                    </a:cubicBezTo>
                    <a:cubicBezTo>
                      <a:pt x="271" y="155"/>
                      <a:pt x="286" y="173"/>
                      <a:pt x="300" y="191"/>
                    </a:cubicBezTo>
                    <a:cubicBezTo>
                      <a:pt x="316" y="182"/>
                      <a:pt x="316" y="182"/>
                      <a:pt x="316" y="182"/>
                    </a:cubicBezTo>
                    <a:cubicBezTo>
                      <a:pt x="302" y="162"/>
                      <a:pt x="286" y="143"/>
                      <a:pt x="268" y="126"/>
                    </a:cubicBezTo>
                    <a:cubicBezTo>
                      <a:pt x="228" y="86"/>
                      <a:pt x="182" y="54"/>
                      <a:pt x="130" y="3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81" name="Freeform 40">
                <a:extLst>
                  <a:ext uri="{FF2B5EF4-FFF2-40B4-BE49-F238E27FC236}">
                    <a16:creationId xmlns:a16="http://schemas.microsoft.com/office/drawing/2014/main" id="{A08319BF-26E1-4A44-BE5C-9C7968B75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845" y="2636506"/>
                <a:ext cx="392633" cy="388946"/>
              </a:xfrm>
              <a:custGeom>
                <a:avLst/>
                <a:gdLst>
                  <a:gd name="T0" fmla="*/ 194 w 213"/>
                  <a:gd name="T1" fmla="*/ 211 h 211"/>
                  <a:gd name="T2" fmla="*/ 213 w 213"/>
                  <a:gd name="T3" fmla="*/ 0 h 211"/>
                  <a:gd name="T4" fmla="*/ 0 w 213"/>
                  <a:gd name="T5" fmla="*/ 123 h 211"/>
                  <a:gd name="T6" fmla="*/ 194 w 213"/>
                  <a:gd name="T7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194" y="211"/>
                    </a:moveTo>
                    <a:lnTo>
                      <a:pt x="213" y="0"/>
                    </a:lnTo>
                    <a:lnTo>
                      <a:pt x="0" y="123"/>
                    </a:lnTo>
                    <a:lnTo>
                      <a:pt x="194" y="211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</p:grpSp>
        <p:pic>
          <p:nvPicPr>
            <p:cNvPr id="47" name="Graphic 46" descr="Chevron arrows with solid fill">
              <a:extLst>
                <a:ext uri="{FF2B5EF4-FFF2-40B4-BE49-F238E27FC236}">
                  <a16:creationId xmlns:a16="http://schemas.microsoft.com/office/drawing/2014/main" id="{F03F36A9-E7ED-4927-81A4-829740956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95192" y="1965690"/>
              <a:ext cx="323622" cy="32362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8277CC2-6D9E-4522-9BE6-3D989CC179F9}"/>
              </a:ext>
            </a:extLst>
          </p:cNvPr>
          <p:cNvGrpSpPr/>
          <p:nvPr/>
        </p:nvGrpSpPr>
        <p:grpSpPr>
          <a:xfrm>
            <a:off x="3894878" y="1727157"/>
            <a:ext cx="881487" cy="757409"/>
            <a:chOff x="3894877" y="1727156"/>
            <a:chExt cx="881487" cy="75740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998C114-9F8B-499E-B99F-63F77D863B57}"/>
                </a:ext>
              </a:extLst>
            </p:cNvPr>
            <p:cNvGrpSpPr/>
            <p:nvPr/>
          </p:nvGrpSpPr>
          <p:grpSpPr>
            <a:xfrm>
              <a:off x="3894877" y="1727156"/>
              <a:ext cx="881487" cy="757409"/>
              <a:chOff x="4540475" y="1810689"/>
              <a:chExt cx="1506012" cy="1294026"/>
            </a:xfrm>
          </p:grpSpPr>
          <p:sp>
            <p:nvSpPr>
              <p:cNvPr id="125" name="Freeform 15">
                <a:extLst>
                  <a:ext uri="{FF2B5EF4-FFF2-40B4-BE49-F238E27FC236}">
                    <a16:creationId xmlns:a16="http://schemas.microsoft.com/office/drawing/2014/main" id="{98869293-E6F9-4AE5-B7E7-69F31FD5E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1810689"/>
                <a:ext cx="781577" cy="617520"/>
              </a:xfrm>
              <a:custGeom>
                <a:avLst/>
                <a:gdLst>
                  <a:gd name="T0" fmla="*/ 90 w 424"/>
                  <a:gd name="T1" fmla="*/ 0 h 335"/>
                  <a:gd name="T2" fmla="*/ 424 w 424"/>
                  <a:gd name="T3" fmla="*/ 90 h 335"/>
                  <a:gd name="T4" fmla="*/ 0 w 424"/>
                  <a:gd name="T5" fmla="*/ 335 h 335"/>
                  <a:gd name="T6" fmla="*/ 90 w 424"/>
                  <a:gd name="T7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5">
                    <a:moveTo>
                      <a:pt x="90" y="0"/>
                    </a:moveTo>
                    <a:lnTo>
                      <a:pt x="424" y="90"/>
                    </a:lnTo>
                    <a:lnTo>
                      <a:pt x="0" y="335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6" name="Freeform 16">
                <a:extLst>
                  <a:ext uri="{FF2B5EF4-FFF2-40B4-BE49-F238E27FC236}">
                    <a16:creationId xmlns:a16="http://schemas.microsoft.com/office/drawing/2014/main" id="{37E34109-335A-462F-ABFE-3ED074395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1810689"/>
                <a:ext cx="781577" cy="617520"/>
              </a:xfrm>
              <a:custGeom>
                <a:avLst/>
                <a:gdLst>
                  <a:gd name="T0" fmla="*/ 121 w 424"/>
                  <a:gd name="T1" fmla="*/ 55 h 335"/>
                  <a:gd name="T2" fmla="*/ 55 w 424"/>
                  <a:gd name="T3" fmla="*/ 304 h 335"/>
                  <a:gd name="T4" fmla="*/ 0 w 424"/>
                  <a:gd name="T5" fmla="*/ 335 h 335"/>
                  <a:gd name="T6" fmla="*/ 90 w 424"/>
                  <a:gd name="T7" fmla="*/ 0 h 335"/>
                  <a:gd name="T8" fmla="*/ 424 w 424"/>
                  <a:gd name="T9" fmla="*/ 90 h 335"/>
                  <a:gd name="T10" fmla="*/ 370 w 424"/>
                  <a:gd name="T11" fmla="*/ 121 h 335"/>
                  <a:gd name="T12" fmla="*/ 121 w 424"/>
                  <a:gd name="T13" fmla="*/ 5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5">
                    <a:moveTo>
                      <a:pt x="121" y="55"/>
                    </a:moveTo>
                    <a:lnTo>
                      <a:pt x="55" y="304"/>
                    </a:lnTo>
                    <a:lnTo>
                      <a:pt x="0" y="335"/>
                    </a:lnTo>
                    <a:lnTo>
                      <a:pt x="90" y="0"/>
                    </a:lnTo>
                    <a:lnTo>
                      <a:pt x="424" y="90"/>
                    </a:lnTo>
                    <a:lnTo>
                      <a:pt x="370" y="121"/>
                    </a:lnTo>
                    <a:lnTo>
                      <a:pt x="121" y="5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7" name="Freeform 23">
                <a:extLst>
                  <a:ext uri="{FF2B5EF4-FFF2-40B4-BE49-F238E27FC236}">
                    <a16:creationId xmlns:a16="http://schemas.microsoft.com/office/drawing/2014/main" id="{7AE7F6CD-9B5D-4F25-B532-C8D72616E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1899169"/>
                <a:ext cx="1378820" cy="1205546"/>
              </a:xfrm>
              <a:custGeom>
                <a:avLst/>
                <a:gdLst>
                  <a:gd name="T0" fmla="*/ 48 w 316"/>
                  <a:gd name="T1" fmla="*/ 126 h 276"/>
                  <a:gd name="T2" fmla="*/ 0 w 316"/>
                  <a:gd name="T3" fmla="*/ 182 h 276"/>
                  <a:gd name="T4" fmla="*/ 164 w 316"/>
                  <a:gd name="T5" fmla="*/ 276 h 276"/>
                  <a:gd name="T6" fmla="*/ 316 w 316"/>
                  <a:gd name="T7" fmla="*/ 188 h 276"/>
                  <a:gd name="T8" fmla="*/ 316 w 316"/>
                  <a:gd name="T9" fmla="*/ 0 h 276"/>
                  <a:gd name="T10" fmla="*/ 186 w 316"/>
                  <a:gd name="T11" fmla="*/ 32 h 276"/>
                  <a:gd name="T12" fmla="*/ 48 w 316"/>
                  <a:gd name="T13" fmla="*/ 12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48" y="126"/>
                    </a:moveTo>
                    <a:cubicBezTo>
                      <a:pt x="30" y="143"/>
                      <a:pt x="14" y="162"/>
                      <a:pt x="0" y="182"/>
                    </a:cubicBezTo>
                    <a:cubicBezTo>
                      <a:pt x="164" y="276"/>
                      <a:pt x="164" y="276"/>
                      <a:pt x="164" y="276"/>
                    </a:cubicBezTo>
                    <a:cubicBezTo>
                      <a:pt x="201" y="231"/>
                      <a:pt x="255" y="198"/>
                      <a:pt x="316" y="188"/>
                    </a:cubicBezTo>
                    <a:cubicBezTo>
                      <a:pt x="316" y="0"/>
                      <a:pt x="316" y="0"/>
                      <a:pt x="316" y="0"/>
                    </a:cubicBezTo>
                    <a:cubicBezTo>
                      <a:pt x="271" y="4"/>
                      <a:pt x="228" y="15"/>
                      <a:pt x="186" y="32"/>
                    </a:cubicBezTo>
                    <a:cubicBezTo>
                      <a:pt x="134" y="54"/>
                      <a:pt x="88" y="86"/>
                      <a:pt x="48" y="126"/>
                    </a:cubicBez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sp>
            <p:nvSpPr>
              <p:cNvPr id="128" name="Freeform 24">
                <a:extLst>
                  <a:ext uri="{FF2B5EF4-FFF2-40B4-BE49-F238E27FC236}">
                    <a16:creationId xmlns:a16="http://schemas.microsoft.com/office/drawing/2014/main" id="{C27E3F00-5C31-45C0-94A5-74293D9B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958" y="2636506"/>
                <a:ext cx="737337" cy="468209"/>
              </a:xfrm>
              <a:custGeom>
                <a:avLst/>
                <a:gdLst>
                  <a:gd name="T0" fmla="*/ 0 w 169"/>
                  <a:gd name="T1" fmla="*/ 98 h 107"/>
                  <a:gd name="T2" fmla="*/ 17 w 169"/>
                  <a:gd name="T3" fmla="*/ 107 h 107"/>
                  <a:gd name="T4" fmla="*/ 169 w 169"/>
                  <a:gd name="T5" fmla="*/ 19 h 107"/>
                  <a:gd name="T6" fmla="*/ 169 w 169"/>
                  <a:gd name="T7" fmla="*/ 0 h 107"/>
                  <a:gd name="T8" fmla="*/ 0 w 169"/>
                  <a:gd name="T9" fmla="*/ 9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0" y="98"/>
                    </a:moveTo>
                    <a:cubicBezTo>
                      <a:pt x="17" y="107"/>
                      <a:pt x="17" y="107"/>
                      <a:pt x="17" y="107"/>
                    </a:cubicBezTo>
                    <a:cubicBezTo>
                      <a:pt x="54" y="62"/>
                      <a:pt x="108" y="29"/>
                      <a:pt x="169" y="19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01" y="11"/>
                      <a:pt x="41" y="47"/>
                      <a:pt x="0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9" name="Freeform 25">
                <a:extLst>
                  <a:ext uri="{FF2B5EF4-FFF2-40B4-BE49-F238E27FC236}">
                    <a16:creationId xmlns:a16="http://schemas.microsoft.com/office/drawing/2014/main" id="{D3497C1F-5EDE-4698-8A93-E4885A6A4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1899169"/>
                <a:ext cx="1378820" cy="833191"/>
              </a:xfrm>
              <a:custGeom>
                <a:avLst/>
                <a:gdLst>
                  <a:gd name="T0" fmla="*/ 48 w 316"/>
                  <a:gd name="T1" fmla="*/ 126 h 191"/>
                  <a:gd name="T2" fmla="*/ 0 w 316"/>
                  <a:gd name="T3" fmla="*/ 182 h 191"/>
                  <a:gd name="T4" fmla="*/ 16 w 316"/>
                  <a:gd name="T5" fmla="*/ 191 h 191"/>
                  <a:gd name="T6" fmla="*/ 61 w 316"/>
                  <a:gd name="T7" fmla="*/ 139 h 191"/>
                  <a:gd name="T8" fmla="*/ 194 w 316"/>
                  <a:gd name="T9" fmla="*/ 49 h 191"/>
                  <a:gd name="T10" fmla="*/ 316 w 316"/>
                  <a:gd name="T11" fmla="*/ 19 h 191"/>
                  <a:gd name="T12" fmla="*/ 316 w 316"/>
                  <a:gd name="T13" fmla="*/ 0 h 191"/>
                  <a:gd name="T14" fmla="*/ 186 w 316"/>
                  <a:gd name="T15" fmla="*/ 32 h 191"/>
                  <a:gd name="T16" fmla="*/ 48 w 316"/>
                  <a:gd name="T17" fmla="*/ 12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48" y="126"/>
                    </a:moveTo>
                    <a:cubicBezTo>
                      <a:pt x="30" y="143"/>
                      <a:pt x="14" y="162"/>
                      <a:pt x="0" y="182"/>
                    </a:cubicBezTo>
                    <a:cubicBezTo>
                      <a:pt x="16" y="191"/>
                      <a:pt x="16" y="191"/>
                      <a:pt x="16" y="191"/>
                    </a:cubicBezTo>
                    <a:cubicBezTo>
                      <a:pt x="30" y="173"/>
                      <a:pt x="45" y="155"/>
                      <a:pt x="61" y="139"/>
                    </a:cubicBezTo>
                    <a:cubicBezTo>
                      <a:pt x="99" y="101"/>
                      <a:pt x="144" y="71"/>
                      <a:pt x="194" y="49"/>
                    </a:cubicBezTo>
                    <a:cubicBezTo>
                      <a:pt x="233" y="33"/>
                      <a:pt x="274" y="23"/>
                      <a:pt x="316" y="19"/>
                    </a:cubicBezTo>
                    <a:cubicBezTo>
                      <a:pt x="316" y="0"/>
                      <a:pt x="316" y="0"/>
                      <a:pt x="316" y="0"/>
                    </a:cubicBezTo>
                    <a:cubicBezTo>
                      <a:pt x="271" y="4"/>
                      <a:pt x="228" y="15"/>
                      <a:pt x="186" y="32"/>
                    </a:cubicBezTo>
                    <a:cubicBezTo>
                      <a:pt x="134" y="54"/>
                      <a:pt x="88" y="86"/>
                      <a:pt x="48" y="12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0" name="Freeform 35">
                <a:extLst>
                  <a:ext uri="{FF2B5EF4-FFF2-40B4-BE49-F238E27FC236}">
                    <a16:creationId xmlns:a16="http://schemas.microsoft.com/office/drawing/2014/main" id="{1FB42CD1-5378-481A-A14A-EE23BF8BE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7588" y="2112997"/>
                <a:ext cx="318899" cy="453462"/>
              </a:xfrm>
              <a:custGeom>
                <a:avLst/>
                <a:gdLst>
                  <a:gd name="T0" fmla="*/ 173 w 173"/>
                  <a:gd name="T1" fmla="*/ 123 h 246"/>
                  <a:gd name="T2" fmla="*/ 0 w 173"/>
                  <a:gd name="T3" fmla="*/ 0 h 246"/>
                  <a:gd name="T4" fmla="*/ 0 w 173"/>
                  <a:gd name="T5" fmla="*/ 246 h 246"/>
                  <a:gd name="T6" fmla="*/ 173 w 173"/>
                  <a:gd name="T7" fmla="*/ 123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246">
                    <a:moveTo>
                      <a:pt x="173" y="123"/>
                    </a:moveTo>
                    <a:lnTo>
                      <a:pt x="0" y="0"/>
                    </a:lnTo>
                    <a:lnTo>
                      <a:pt x="0" y="246"/>
                    </a:lnTo>
                    <a:lnTo>
                      <a:pt x="173" y="123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</p:grpSp>
        <p:pic>
          <p:nvPicPr>
            <p:cNvPr id="49" name="Graphic 48" descr="Heartbeat with solid fill">
              <a:extLst>
                <a:ext uri="{FF2B5EF4-FFF2-40B4-BE49-F238E27FC236}">
                  <a16:creationId xmlns:a16="http://schemas.microsoft.com/office/drawing/2014/main" id="{C5768AE8-9E46-4CE3-99D4-754BFE6C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152003" y="1974062"/>
              <a:ext cx="363885" cy="36388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F37E9C-4562-4572-A909-2013D719EEF1}"/>
              </a:ext>
            </a:extLst>
          </p:cNvPr>
          <p:cNvGrpSpPr/>
          <p:nvPr/>
        </p:nvGrpSpPr>
        <p:grpSpPr>
          <a:xfrm>
            <a:off x="5399987" y="2423068"/>
            <a:ext cx="743383" cy="931117"/>
            <a:chOff x="5399986" y="2423067"/>
            <a:chExt cx="743383" cy="93111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C02D218-899A-4B9B-8738-802B0F3016CA}"/>
                </a:ext>
              </a:extLst>
            </p:cNvPr>
            <p:cNvGrpSpPr/>
            <p:nvPr/>
          </p:nvGrpSpPr>
          <p:grpSpPr>
            <a:xfrm>
              <a:off x="5399986" y="2423067"/>
              <a:ext cx="743383" cy="931117"/>
              <a:chOff x="7111939" y="2999645"/>
              <a:chExt cx="1270062" cy="1590805"/>
            </a:xfrm>
          </p:grpSpPr>
          <p:sp>
            <p:nvSpPr>
              <p:cNvPr id="153" name="Freeform 11">
                <a:extLst>
                  <a:ext uri="{FF2B5EF4-FFF2-40B4-BE49-F238E27FC236}">
                    <a16:creationId xmlns:a16="http://schemas.microsoft.com/office/drawing/2014/main" id="{63918278-36B6-4A3F-93F0-D5F8203E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8539" y="3344350"/>
                <a:ext cx="453462" cy="899551"/>
              </a:xfrm>
              <a:custGeom>
                <a:avLst/>
                <a:gdLst>
                  <a:gd name="T0" fmla="*/ 246 w 246"/>
                  <a:gd name="T1" fmla="*/ 244 h 488"/>
                  <a:gd name="T2" fmla="*/ 0 w 246"/>
                  <a:gd name="T3" fmla="*/ 488 h 488"/>
                  <a:gd name="T4" fmla="*/ 0 w 246"/>
                  <a:gd name="T5" fmla="*/ 0 h 488"/>
                  <a:gd name="T6" fmla="*/ 246 w 246"/>
                  <a:gd name="T7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6" h="488">
                    <a:moveTo>
                      <a:pt x="246" y="244"/>
                    </a:moveTo>
                    <a:lnTo>
                      <a:pt x="0" y="488"/>
                    </a:lnTo>
                    <a:lnTo>
                      <a:pt x="0" y="0"/>
                    </a:lnTo>
                    <a:lnTo>
                      <a:pt x="246" y="244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4" name="Freeform 12">
                <a:extLst>
                  <a:ext uri="{FF2B5EF4-FFF2-40B4-BE49-F238E27FC236}">
                    <a16:creationId xmlns:a16="http://schemas.microsoft.com/office/drawing/2014/main" id="{8D7110DC-8E02-4ED6-9F78-509C00A03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8539" y="3344350"/>
                <a:ext cx="453462" cy="899551"/>
              </a:xfrm>
              <a:custGeom>
                <a:avLst/>
                <a:gdLst>
                  <a:gd name="T0" fmla="*/ 182 w 246"/>
                  <a:gd name="T1" fmla="*/ 244 h 488"/>
                  <a:gd name="T2" fmla="*/ 0 w 246"/>
                  <a:gd name="T3" fmla="*/ 62 h 488"/>
                  <a:gd name="T4" fmla="*/ 0 w 246"/>
                  <a:gd name="T5" fmla="*/ 0 h 488"/>
                  <a:gd name="T6" fmla="*/ 246 w 246"/>
                  <a:gd name="T7" fmla="*/ 244 h 488"/>
                  <a:gd name="T8" fmla="*/ 0 w 246"/>
                  <a:gd name="T9" fmla="*/ 488 h 488"/>
                  <a:gd name="T10" fmla="*/ 0 w 246"/>
                  <a:gd name="T11" fmla="*/ 427 h 488"/>
                  <a:gd name="T12" fmla="*/ 182 w 246"/>
                  <a:gd name="T13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8">
                    <a:moveTo>
                      <a:pt x="182" y="244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246" y="244"/>
                    </a:lnTo>
                    <a:lnTo>
                      <a:pt x="0" y="488"/>
                    </a:lnTo>
                    <a:lnTo>
                      <a:pt x="0" y="427"/>
                    </a:lnTo>
                    <a:lnTo>
                      <a:pt x="182" y="2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5" name="Freeform 32">
                <a:extLst>
                  <a:ext uri="{FF2B5EF4-FFF2-40B4-BE49-F238E27FC236}">
                    <a16:creationId xmlns:a16="http://schemas.microsoft.com/office/drawing/2014/main" id="{EAAE5F41-CD0A-46FC-8375-C67DCC0D2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939" y="2999645"/>
                <a:ext cx="886648" cy="1590805"/>
              </a:xfrm>
              <a:custGeom>
                <a:avLst/>
                <a:gdLst>
                  <a:gd name="T0" fmla="*/ 169 w 203"/>
                  <a:gd name="T1" fmla="*/ 12 h 364"/>
                  <a:gd name="T2" fmla="*/ 163 w 203"/>
                  <a:gd name="T3" fmla="*/ 0 h 364"/>
                  <a:gd name="T4" fmla="*/ 0 w 203"/>
                  <a:gd name="T5" fmla="*/ 94 h 364"/>
                  <a:gd name="T6" fmla="*/ 16 w 203"/>
                  <a:gd name="T7" fmla="*/ 182 h 364"/>
                  <a:gd name="T8" fmla="*/ 0 w 203"/>
                  <a:gd name="T9" fmla="*/ 270 h 364"/>
                  <a:gd name="T10" fmla="*/ 163 w 203"/>
                  <a:gd name="T11" fmla="*/ 364 h 364"/>
                  <a:gd name="T12" fmla="*/ 169 w 203"/>
                  <a:gd name="T13" fmla="*/ 352 h 364"/>
                  <a:gd name="T14" fmla="*/ 203 w 203"/>
                  <a:gd name="T15" fmla="*/ 182 h 364"/>
                  <a:gd name="T16" fmla="*/ 169 w 203"/>
                  <a:gd name="T17" fmla="*/ 1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364">
                    <a:moveTo>
                      <a:pt x="169" y="12"/>
                    </a:moveTo>
                    <a:cubicBezTo>
                      <a:pt x="167" y="8"/>
                      <a:pt x="165" y="4"/>
                      <a:pt x="163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10" y="122"/>
                      <a:pt x="16" y="151"/>
                      <a:pt x="16" y="182"/>
                    </a:cubicBezTo>
                    <a:cubicBezTo>
                      <a:pt x="16" y="213"/>
                      <a:pt x="10" y="242"/>
                      <a:pt x="0" y="270"/>
                    </a:cubicBezTo>
                    <a:cubicBezTo>
                      <a:pt x="163" y="364"/>
                      <a:pt x="163" y="364"/>
                      <a:pt x="163" y="364"/>
                    </a:cubicBezTo>
                    <a:cubicBezTo>
                      <a:pt x="165" y="360"/>
                      <a:pt x="167" y="356"/>
                      <a:pt x="169" y="352"/>
                    </a:cubicBezTo>
                    <a:cubicBezTo>
                      <a:pt x="192" y="298"/>
                      <a:pt x="203" y="241"/>
                      <a:pt x="203" y="182"/>
                    </a:cubicBezTo>
                    <a:cubicBezTo>
                      <a:pt x="203" y="123"/>
                      <a:pt x="192" y="66"/>
                      <a:pt x="169" y="12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6" name="Freeform 33">
                <a:extLst>
                  <a:ext uri="{FF2B5EF4-FFF2-40B4-BE49-F238E27FC236}">
                    <a16:creationId xmlns:a16="http://schemas.microsoft.com/office/drawing/2014/main" id="{C4340C8C-949F-447C-8559-5B29388F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3422" y="2999645"/>
                <a:ext cx="245165" cy="1590805"/>
              </a:xfrm>
              <a:custGeom>
                <a:avLst/>
                <a:gdLst>
                  <a:gd name="T0" fmla="*/ 22 w 56"/>
                  <a:gd name="T1" fmla="*/ 12 h 364"/>
                  <a:gd name="T2" fmla="*/ 16 w 56"/>
                  <a:gd name="T3" fmla="*/ 0 h 364"/>
                  <a:gd name="T4" fmla="*/ 0 w 56"/>
                  <a:gd name="T5" fmla="*/ 9 h 364"/>
                  <a:gd name="T6" fmla="*/ 5 w 56"/>
                  <a:gd name="T7" fmla="*/ 20 h 364"/>
                  <a:gd name="T8" fmla="*/ 37 w 56"/>
                  <a:gd name="T9" fmla="*/ 182 h 364"/>
                  <a:gd name="T10" fmla="*/ 5 w 56"/>
                  <a:gd name="T11" fmla="*/ 344 h 364"/>
                  <a:gd name="T12" fmla="*/ 0 w 56"/>
                  <a:gd name="T13" fmla="*/ 355 h 364"/>
                  <a:gd name="T14" fmla="*/ 16 w 56"/>
                  <a:gd name="T15" fmla="*/ 364 h 364"/>
                  <a:gd name="T16" fmla="*/ 22 w 56"/>
                  <a:gd name="T17" fmla="*/ 352 h 364"/>
                  <a:gd name="T18" fmla="*/ 56 w 56"/>
                  <a:gd name="T19" fmla="*/ 182 h 364"/>
                  <a:gd name="T20" fmla="*/ 22 w 56"/>
                  <a:gd name="T21" fmla="*/ 1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364">
                    <a:moveTo>
                      <a:pt x="22" y="12"/>
                    </a:moveTo>
                    <a:cubicBezTo>
                      <a:pt x="20" y="8"/>
                      <a:pt x="18" y="4"/>
                      <a:pt x="1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3"/>
                      <a:pt x="3" y="16"/>
                      <a:pt x="5" y="20"/>
                    </a:cubicBezTo>
                    <a:cubicBezTo>
                      <a:pt x="26" y="71"/>
                      <a:pt x="37" y="126"/>
                      <a:pt x="37" y="182"/>
                    </a:cubicBezTo>
                    <a:cubicBezTo>
                      <a:pt x="37" y="238"/>
                      <a:pt x="26" y="293"/>
                      <a:pt x="5" y="344"/>
                    </a:cubicBezTo>
                    <a:cubicBezTo>
                      <a:pt x="3" y="348"/>
                      <a:pt x="2" y="351"/>
                      <a:pt x="0" y="355"/>
                    </a:cubicBezTo>
                    <a:cubicBezTo>
                      <a:pt x="16" y="364"/>
                      <a:pt x="16" y="364"/>
                      <a:pt x="16" y="364"/>
                    </a:cubicBezTo>
                    <a:cubicBezTo>
                      <a:pt x="18" y="360"/>
                      <a:pt x="20" y="356"/>
                      <a:pt x="22" y="352"/>
                    </a:cubicBezTo>
                    <a:cubicBezTo>
                      <a:pt x="45" y="298"/>
                      <a:pt x="56" y="241"/>
                      <a:pt x="56" y="182"/>
                    </a:cubicBezTo>
                    <a:cubicBezTo>
                      <a:pt x="56" y="123"/>
                      <a:pt x="45" y="66"/>
                      <a:pt x="22" y="1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7" name="Freeform 34">
                <a:extLst>
                  <a:ext uri="{FF2B5EF4-FFF2-40B4-BE49-F238E27FC236}">
                    <a16:creationId xmlns:a16="http://schemas.microsoft.com/office/drawing/2014/main" id="{1459D7BB-476C-494C-8E30-FACF7B8AF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939" y="3370156"/>
                <a:ext cx="152998" cy="847937"/>
              </a:xfrm>
              <a:custGeom>
                <a:avLst/>
                <a:gdLst>
                  <a:gd name="T0" fmla="*/ 16 w 35"/>
                  <a:gd name="T1" fmla="*/ 194 h 194"/>
                  <a:gd name="T2" fmla="*/ 35 w 35"/>
                  <a:gd name="T3" fmla="*/ 97 h 194"/>
                  <a:gd name="T4" fmla="*/ 16 w 35"/>
                  <a:gd name="T5" fmla="*/ 0 h 194"/>
                  <a:gd name="T6" fmla="*/ 0 w 35"/>
                  <a:gd name="T7" fmla="*/ 9 h 194"/>
                  <a:gd name="T8" fmla="*/ 16 w 35"/>
                  <a:gd name="T9" fmla="*/ 97 h 194"/>
                  <a:gd name="T10" fmla="*/ 0 w 35"/>
                  <a:gd name="T11" fmla="*/ 185 h 194"/>
                  <a:gd name="T12" fmla="*/ 16 w 35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4">
                    <a:moveTo>
                      <a:pt x="16" y="194"/>
                    </a:moveTo>
                    <a:cubicBezTo>
                      <a:pt x="28" y="164"/>
                      <a:pt x="35" y="131"/>
                      <a:pt x="35" y="97"/>
                    </a:cubicBezTo>
                    <a:cubicBezTo>
                      <a:pt x="35" y="63"/>
                      <a:pt x="28" y="30"/>
                      <a:pt x="1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0" y="37"/>
                      <a:pt x="16" y="66"/>
                      <a:pt x="16" y="97"/>
                    </a:cubicBezTo>
                    <a:cubicBezTo>
                      <a:pt x="16" y="128"/>
                      <a:pt x="10" y="157"/>
                      <a:pt x="0" y="185"/>
                    </a:cubicBezTo>
                    <a:lnTo>
                      <a:pt x="16" y="19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8" name="Freeform 39">
                <a:extLst>
                  <a:ext uri="{FF2B5EF4-FFF2-40B4-BE49-F238E27FC236}">
                    <a16:creationId xmlns:a16="http://schemas.microsoft.com/office/drawing/2014/main" id="{E46D7F25-DE23-4E6E-824D-86E20A0B3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8669" y="4090904"/>
                <a:ext cx="392633" cy="388946"/>
              </a:xfrm>
              <a:custGeom>
                <a:avLst/>
                <a:gdLst>
                  <a:gd name="T0" fmla="*/ 21 w 213"/>
                  <a:gd name="T1" fmla="*/ 211 h 211"/>
                  <a:gd name="T2" fmla="*/ 213 w 213"/>
                  <a:gd name="T3" fmla="*/ 124 h 211"/>
                  <a:gd name="T4" fmla="*/ 0 w 213"/>
                  <a:gd name="T5" fmla="*/ 0 h 211"/>
                  <a:gd name="T6" fmla="*/ 21 w 213"/>
                  <a:gd name="T7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21" y="211"/>
                    </a:moveTo>
                    <a:lnTo>
                      <a:pt x="213" y="124"/>
                    </a:lnTo>
                    <a:lnTo>
                      <a:pt x="0" y="0"/>
                    </a:lnTo>
                    <a:lnTo>
                      <a:pt x="21" y="211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pic>
          <p:nvPicPr>
            <p:cNvPr id="54" name="Graphic 53" descr="Cloud with solid fill">
              <a:extLst>
                <a:ext uri="{FF2B5EF4-FFF2-40B4-BE49-F238E27FC236}">
                  <a16:creationId xmlns:a16="http://schemas.microsoft.com/office/drawing/2014/main" id="{D9BA39E9-C82D-41D8-80E6-7208A3794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523490" y="2714965"/>
              <a:ext cx="314571" cy="314571"/>
            </a:xfrm>
            <a:prstGeom prst="rect">
              <a:avLst/>
            </a:prstGeom>
          </p:spPr>
        </p:pic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081989B0-3CCA-42A1-9510-89846258A83C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17CB3DC-E949-4CC1-9B7C-81CC5E4E341A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8C68DDA-8B29-41FF-8A0D-1224DB97563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5774ADE-B1DF-4CE8-9B48-8368267B6308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1FC0027-2815-46FD-A7FB-5D75A563D9C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70" name="Graphic 47" descr="Network with solid fill">
              <a:extLst>
                <a:ext uri="{FF2B5EF4-FFF2-40B4-BE49-F238E27FC236}">
                  <a16:creationId xmlns:a16="http://schemas.microsoft.com/office/drawing/2014/main" id="{CDF9F219-85E3-461C-9544-D6BBCA7F62CA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FCFAC04-2E02-4625-A6A5-B795F74C89D6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661015F-B7F9-4724-AD87-A68981482976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7FD8038-6932-4408-9F4A-7255F768DFD4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922CD98-C347-4BD2-AFF9-6117ABDD762A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C015068-184A-481F-B929-9678EEF32D56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D91D282-A95C-41E5-9529-863D521E5F5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33BCB9D-4034-4193-B04A-D9A62E6E46D7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93D18F6-D4CC-4D02-85DD-4849004C4B17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50A914A-3E46-48F7-A92E-CAACF330FE71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26DA72FF-27D0-4113-8AC9-4F776D4B3878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EA97FC-1359-47BB-BE1C-2ADC8B8A2ED8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51B9B23-99D2-46DB-BCC3-2E730EE35552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DA1A965-C7CE-48E0-90A7-C7C2E4B586BF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F716BD5-C7B7-4038-9755-6558AA9483D8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87C6D3E-AAAA-40A0-B92B-E9C002878702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485CF67-AA91-4C9E-9EA0-15E9A157FCBE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C4FED26-766F-4E7C-A23C-DEB5739C6062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14D5BFB-C899-4AC6-9FA8-E0A4B8F3BE99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A0710CE-1B1E-4E4E-9FC4-0185CF34E568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568AD52-FFC0-4A75-BC04-92471F5C8EAE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7A1730E-6F08-4FBA-AEEE-ABDDFDE51FD1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7AC921F-0E22-4E4E-AE9B-A2342F9424F6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EE2DD21-9FE5-4286-86BE-72945CFFAD7F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AB4F98-45CB-4219-84CD-06C0A1B246CB}"/>
              </a:ext>
            </a:extLst>
          </p:cNvPr>
          <p:cNvGrpSpPr/>
          <p:nvPr/>
        </p:nvGrpSpPr>
        <p:grpSpPr>
          <a:xfrm>
            <a:off x="8763215" y="1255924"/>
            <a:ext cx="118500" cy="634539"/>
            <a:chOff x="8635891" y="971644"/>
            <a:chExt cx="118500" cy="634539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47E85420-C5AA-49B6-91EE-5E49E234DA9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072928D0-B076-479B-AEFE-A0325C8EE58A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9373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  <p:bldP spid="198" grpId="0"/>
      <p:bldP spid="199" grpId="0"/>
      <p:bldP spid="209" grpId="0"/>
      <p:bldP spid="2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2687</TotalTime>
  <Words>1964</Words>
  <Application>Microsoft Office PowerPoint</Application>
  <PresentationFormat>On-screen Show (16:9)</PresentationFormat>
  <Paragraphs>797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Calibri</vt:lpstr>
      <vt:lpstr>Kalameh</vt:lpstr>
      <vt:lpstr>Arial</vt:lpstr>
      <vt:lpstr>Dana</vt:lpstr>
      <vt:lpstr>Cambria Math</vt:lpstr>
      <vt:lpstr>Kalameh Medium</vt:lpstr>
      <vt:lpstr>Kalameh ExtraLight</vt:lpstr>
      <vt:lpstr>Vazir</vt:lpstr>
      <vt:lpstr>Kalameh Black</vt:lpstr>
      <vt:lpstr>Calibri Light</vt:lpstr>
      <vt:lpstr>KalamehFaNum ExtraBold</vt:lpstr>
      <vt:lpstr>Lalezar</vt:lpstr>
      <vt:lpstr>Tw Cen MT</vt:lpstr>
      <vt:lpstr>Courier New</vt:lpstr>
      <vt:lpstr>Office Theme</vt:lpstr>
      <vt:lpstr>PowerPoint Presentation</vt:lpstr>
      <vt:lpstr>PowerPoint Presentation</vt:lpstr>
      <vt:lpstr>پس زمینه</vt:lpstr>
      <vt:lpstr>پیشینه پژوهش</vt:lpstr>
      <vt:lpstr>بیان مسئله</vt:lpstr>
      <vt:lpstr>سیستم موقعیت‌یابی</vt:lpstr>
      <vt:lpstr>انواع داد‌ه</vt:lpstr>
      <vt:lpstr>فناوری‌ها</vt:lpstr>
      <vt:lpstr>چالش‌های RSS</vt:lpstr>
      <vt:lpstr>روش‌های موقعیت‌یابی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کنفرانس بین‌المللی IEEE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Hamid Arabsorkhi</dc:creator>
  <cp:lastModifiedBy>Hamid Arabsorkhi</cp:lastModifiedBy>
  <cp:revision>70</cp:revision>
  <dcterms:created xsi:type="dcterms:W3CDTF">2024-02-25T19:16:12Z</dcterms:created>
  <dcterms:modified xsi:type="dcterms:W3CDTF">2024-03-06T07:04:28Z</dcterms:modified>
</cp:coreProperties>
</file>